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88" r:id="rId2"/>
    <p:sldId id="287" r:id="rId3"/>
    <p:sldId id="258" r:id="rId4"/>
    <p:sldId id="261" r:id="rId5"/>
    <p:sldId id="286" r:id="rId6"/>
    <p:sldId id="292" r:id="rId7"/>
    <p:sldId id="294" r:id="rId8"/>
    <p:sldId id="295" r:id="rId9"/>
    <p:sldId id="296" r:id="rId10"/>
    <p:sldId id="297" r:id="rId11"/>
    <p:sldId id="299" r:id="rId12"/>
    <p:sldId id="301" r:id="rId13"/>
    <p:sldId id="264" r:id="rId14"/>
    <p:sldId id="303" r:id="rId15"/>
    <p:sldId id="305" r:id="rId16"/>
    <p:sldId id="278" r:id="rId17"/>
    <p:sldId id="307" r:id="rId18"/>
    <p:sldId id="309" r:id="rId19"/>
    <p:sldId id="311" r:id="rId20"/>
    <p:sldId id="313" r:id="rId21"/>
    <p:sldId id="282" r:id="rId22"/>
    <p:sldId id="33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289" r:id="rId33"/>
    <p:sldId id="315" r:id="rId34"/>
    <p:sldId id="324" r:id="rId35"/>
    <p:sldId id="325" r:id="rId36"/>
    <p:sldId id="290" r:id="rId37"/>
    <p:sldId id="321" r:id="rId38"/>
    <p:sldId id="322" r:id="rId39"/>
    <p:sldId id="323" r:id="rId40"/>
    <p:sldId id="291" r:id="rId41"/>
    <p:sldId id="275" r:id="rId42"/>
    <p:sldId id="326" r:id="rId43"/>
    <p:sldId id="327" r:id="rId44"/>
    <p:sldId id="272" r:id="rId45"/>
    <p:sldId id="267" r:id="rId46"/>
  </p:sldIdLst>
  <p:sldSz cx="12192000" cy="6858000"/>
  <p:notesSz cx="6858000" cy="9144000"/>
  <p:embeddedFontLst>
    <p:embeddedFont>
      <p:font typeface="Lucida Calligraphy" panose="03010101010101010101" pitchFamily="66" charset="0"/>
      <p:regular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70AE"/>
    <a:srgbClr val="245A8C"/>
    <a:srgbClr val="3383CB"/>
    <a:srgbClr val="6DA6D9"/>
    <a:srgbClr val="215483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5320" autoAdjust="0"/>
  </p:normalViewPr>
  <p:slideViewPr>
    <p:cSldViewPr snapToGrid="0" showGuides="1">
      <p:cViewPr varScale="1">
        <p:scale>
          <a:sx n="130" d="100"/>
          <a:sy n="130" d="100"/>
        </p:scale>
        <p:origin x="27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7" d="100"/>
        <a:sy n="4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59E8E-83FB-46D0-A210-473C21E06C63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B6965-5058-48BC-AF90-AFB5EF40E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98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96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0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8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307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596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37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20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6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28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24C6C-32EA-4567-9E73-7E37606EA6F4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9BF5B-0C87-4065-9FD3-96036D263D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30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hyperlink" Target="https://ko.wikipedia.org/wiki/%EA%B7%BC%EC%82%BF%EA%B0%92%EC%9D%98_%EC%88%9C%EC%84%9C" TargetMode="External"/><Relationship Id="rId7" Type="http://schemas.openxmlformats.org/officeDocument/2006/relationships/hyperlink" Target="https://ko.wikipedia.org/wiki/%EA%B7%B9%EA%B0%92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o.wikipedia.org/wiki/%EA%B8%B0%EC%9A%B8%EA%B8%B0_(%EB%B2%A1%ED%84%B0)" TargetMode="External"/><Relationship Id="rId5" Type="http://schemas.openxmlformats.org/officeDocument/2006/relationships/hyperlink" Target="https://ko.wikipedia.org/wiki/%EC%95%8C%EA%B3%A0%EB%A6%AC%EC%A6%98" TargetMode="External"/><Relationship Id="rId4" Type="http://schemas.openxmlformats.org/officeDocument/2006/relationships/hyperlink" Target="https://ko.wikipedia.org/wiki/%EC%B5%9C%EC%A0%81%ED%99%94_%EB%AC%B8%EC%A0%9C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A%A8%EC%A7%91%EB%8B%A8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%ED%8F%89%EA%B7%A0_(%ED%86%B5%EA%B3%84%ED%95%99)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4418F7-24CB-47FE-AFA9-5989C44A374D}"/>
              </a:ext>
            </a:extLst>
          </p:cNvPr>
          <p:cNvSpPr/>
          <p:nvPr/>
        </p:nvSpPr>
        <p:spPr>
          <a:xfrm>
            <a:off x="-9340" y="-234"/>
            <a:ext cx="12201340" cy="6858233"/>
          </a:xfrm>
          <a:prstGeom prst="rect">
            <a:avLst/>
          </a:prstGeom>
          <a:blipFill dpi="0" rotWithShape="1">
            <a:blip r:embed="rId2">
              <a:alphaModFix amt="23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 rot="16200000">
            <a:off x="4681915" y="1728344"/>
            <a:ext cx="3603246" cy="340084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14" name="육각형 13"/>
          <p:cNvSpPr/>
          <p:nvPr/>
        </p:nvSpPr>
        <p:spPr>
          <a:xfrm rot="16200000">
            <a:off x="4289675" y="1728344"/>
            <a:ext cx="3603246" cy="340084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15" name="육각형 14"/>
          <p:cNvSpPr/>
          <p:nvPr/>
        </p:nvSpPr>
        <p:spPr>
          <a:xfrm rot="16200000">
            <a:off x="4032870" y="2779722"/>
            <a:ext cx="2521486" cy="2379851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sp>
        <p:nvSpPr>
          <p:cNvPr id="16" name="제목 72"/>
          <p:cNvSpPr txBox="1">
            <a:spLocks/>
          </p:cNvSpPr>
          <p:nvPr/>
        </p:nvSpPr>
        <p:spPr>
          <a:xfrm>
            <a:off x="4016561" y="3015754"/>
            <a:ext cx="4167401" cy="45966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211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98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cs typeface="Tahoma" panose="020B0604030504040204" pitchFamily="34" charset="0"/>
              </a:rPr>
              <a:t>주가예측 프로젝트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4546793" y="3568741"/>
            <a:ext cx="3195747" cy="20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lang="en-US" altLang="ko-KR" sz="1500" dirty="0">
                <a:solidFill>
                  <a:schemeClr val="accent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cs typeface="Tahoma" panose="020B0604030504040204" pitchFamily="34" charset="0"/>
              </a:rPr>
              <a:t>Stock Analysis and Machine learning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687036" y="3002879"/>
            <a:ext cx="28179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687036" y="3844640"/>
            <a:ext cx="28179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8D5F4E8-18BD-4755-A8B3-7DFAF483B448}"/>
              </a:ext>
            </a:extLst>
          </p:cNvPr>
          <p:cNvSpPr txBox="1"/>
          <p:nvPr/>
        </p:nvSpPr>
        <p:spPr>
          <a:xfrm>
            <a:off x="4588179" y="610495"/>
            <a:ext cx="315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Calligraphy" panose="020B0604020202020204" pitchFamily="66" charset="0"/>
              </a:rPr>
              <a:t>Don Joe</a:t>
            </a:r>
            <a:endParaRPr lang="ko-KR" altLang="en-US" sz="5400" b="1" dirty="0">
              <a:solidFill>
                <a:schemeClr val="accent1">
                  <a:lumMod val="60000"/>
                  <a:lumOff val="40000"/>
                </a:schemeClr>
              </a:solidFill>
              <a:latin typeface="Lucida Calligraphy" panose="020B06040202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689D6-36B2-405F-9996-102E95BD9D6F}"/>
              </a:ext>
            </a:extLst>
          </p:cNvPr>
          <p:cNvSpPr txBox="1"/>
          <p:nvPr/>
        </p:nvSpPr>
        <p:spPr>
          <a:xfrm>
            <a:off x="6941461" y="3844640"/>
            <a:ext cx="946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1"/>
                </a:solidFill>
              </a:rPr>
              <a:t>돈조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70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7;p17">
            <a:extLst>
              <a:ext uri="{FF2B5EF4-FFF2-40B4-BE49-F238E27FC236}">
                <a16:creationId xmlns:a16="http://schemas.microsoft.com/office/drawing/2014/main" id="{A44E5D65-26F8-4ECB-AC87-84F653B0150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92159" y="710074"/>
            <a:ext cx="1428733" cy="1428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E582790-36C0-4574-B1A0-72D224BB5383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70962" y="479242"/>
              <a:ext cx="33714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몬테카를로 시뮬레이션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1228" name="육각형 1227"/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" name="육각형 2">
            <a:extLst>
              <a:ext uri="{FF2B5EF4-FFF2-40B4-BE49-F238E27FC236}">
                <a16:creationId xmlns:a16="http://schemas.microsoft.com/office/drawing/2014/main" id="{25678840-F8C7-40C4-BE9F-C204E34BD0E5}"/>
              </a:ext>
            </a:extLst>
          </p:cNvPr>
          <p:cNvSpPr/>
          <p:nvPr/>
        </p:nvSpPr>
        <p:spPr>
          <a:xfrm>
            <a:off x="1735667" y="1219200"/>
            <a:ext cx="2836333" cy="248919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7B13D87D-343C-4C89-9440-B1C1E31D7187}"/>
              </a:ext>
            </a:extLst>
          </p:cNvPr>
          <p:cNvSpPr/>
          <p:nvPr/>
        </p:nvSpPr>
        <p:spPr>
          <a:xfrm>
            <a:off x="7154334" y="1219200"/>
            <a:ext cx="2836333" cy="248919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9B9D0-C4C3-494E-B0AC-B993AA68CC46}"/>
              </a:ext>
            </a:extLst>
          </p:cNvPr>
          <p:cNvSpPr txBox="1"/>
          <p:nvPr/>
        </p:nvSpPr>
        <p:spPr>
          <a:xfrm>
            <a:off x="7797798" y="2293377"/>
            <a:ext cx="159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시계열 예측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8C51F-449B-4F41-86C5-E6F33CF92B58}"/>
              </a:ext>
            </a:extLst>
          </p:cNvPr>
          <p:cNvSpPr txBox="1"/>
          <p:nvPr/>
        </p:nvSpPr>
        <p:spPr>
          <a:xfrm>
            <a:off x="2209800" y="2231940"/>
            <a:ext cx="21180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몬테카를로 공식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	Random </a:t>
            </a:r>
            <a:r>
              <a:rPr lang="ko-KR" altLang="en-US" sz="1200" b="1" dirty="0">
                <a:solidFill>
                  <a:schemeClr val="bg1"/>
                </a:solidFill>
              </a:rPr>
              <a:t>확률</a:t>
            </a: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9EFE273F-3995-461B-ADB0-E49C2F53BA12}"/>
              </a:ext>
            </a:extLst>
          </p:cNvPr>
          <p:cNvSpPr/>
          <p:nvPr/>
        </p:nvSpPr>
        <p:spPr>
          <a:xfrm>
            <a:off x="5226378" y="1951943"/>
            <a:ext cx="1083447" cy="111239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6369FC7-BFCF-4E0D-B8F0-0653288F9179}"/>
              </a:ext>
            </a:extLst>
          </p:cNvPr>
          <p:cNvGrpSpPr/>
          <p:nvPr/>
        </p:nvGrpSpPr>
        <p:grpSpPr>
          <a:xfrm rot="1438168">
            <a:off x="1000843" y="3859816"/>
            <a:ext cx="405546" cy="515620"/>
            <a:chOff x="7298151" y="1228908"/>
            <a:chExt cx="405546" cy="515620"/>
          </a:xfrm>
        </p:grpSpPr>
        <p:sp>
          <p:nvSpPr>
            <p:cNvPr id="25" name="육각형 24">
              <a:extLst>
                <a:ext uri="{FF2B5EF4-FFF2-40B4-BE49-F238E27FC236}">
                  <a16:creationId xmlns:a16="http://schemas.microsoft.com/office/drawing/2014/main" id="{AD5C8E12-8A3A-4FD7-9DDC-EE4E5099C14C}"/>
                </a:ext>
              </a:extLst>
            </p:cNvPr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6" name="육각형 25">
              <a:extLst>
                <a:ext uri="{FF2B5EF4-FFF2-40B4-BE49-F238E27FC236}">
                  <a16:creationId xmlns:a16="http://schemas.microsoft.com/office/drawing/2014/main" id="{4DE1D18A-952D-47CA-99D1-8EB9782F4658}"/>
                </a:ext>
              </a:extLst>
            </p:cNvPr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18A314-D1CA-4178-A7EF-B7BA1DC5D7AE}"/>
              </a:ext>
            </a:extLst>
          </p:cNvPr>
          <p:cNvSpPr/>
          <p:nvPr/>
        </p:nvSpPr>
        <p:spPr>
          <a:xfrm>
            <a:off x="1275584" y="4146307"/>
            <a:ext cx="94643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몬테카를로 주식예측 방식에서는 단순 랜덤 값을 이용해 주식값의 미래 모집단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기대값을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예측하려고 함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-&gt;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실패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랜덤 값 대신에 비교적 정확한 시계열 예측 데이터의 경향성 있는 값을 넣는다면 더 정확한 값을 예측 할 수 있지 않을까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0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36363" y="3151830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79744"/>
            <a:chOff x="331475" y="222718"/>
            <a:chExt cx="10726697" cy="77974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2" y="479242"/>
              <a:ext cx="368683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" altLang="ko-KR" sz="2800" dirty="0">
                  <a:solidFill>
                    <a:srgbClr val="2C70AE"/>
                  </a:solidFill>
                </a:rPr>
                <a:t>FB Prophet</a:t>
              </a:r>
              <a:endParaRPr lang="en-US" altLang="ko-KR" sz="28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pic>
        <p:nvPicPr>
          <p:cNvPr id="23" name="Google Shape;94;p18">
            <a:extLst>
              <a:ext uri="{FF2B5EF4-FFF2-40B4-BE49-F238E27FC236}">
                <a16:creationId xmlns:a16="http://schemas.microsoft.com/office/drawing/2014/main" id="{1D929713-950C-4449-9E51-5B4FEB7CC7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7379" y="1759906"/>
            <a:ext cx="4733900" cy="13553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C2CADD-0D77-407B-BAFB-4F9398FF7138}"/>
              </a:ext>
            </a:extLst>
          </p:cNvPr>
          <p:cNvSpPr/>
          <p:nvPr/>
        </p:nvSpPr>
        <p:spPr>
          <a:xfrm>
            <a:off x="623822" y="3409640"/>
            <a:ext cx="11291645" cy="381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3733"/>
              </a:spcBef>
              <a:buClr>
                <a:schemeClr val="dk1"/>
              </a:buClr>
              <a:buSzPts val="1100"/>
            </a:pPr>
            <a:r>
              <a:rPr lang="en-US" altLang="ko-KR" b="1" dirty="0">
                <a:solidFill>
                  <a:srgbClr val="2C70AE"/>
                </a:solidFill>
              </a:rPr>
              <a:t>Sean J. Taylor, Benjamin </a:t>
            </a:r>
            <a:r>
              <a:rPr lang="en-US" altLang="ko-KR" b="1" dirty="0" err="1">
                <a:solidFill>
                  <a:srgbClr val="2C70AE"/>
                </a:solidFill>
              </a:rPr>
              <a:t>Letham</a:t>
            </a:r>
            <a:r>
              <a:rPr lang="en-US" altLang="ko-KR" b="1" dirty="0">
                <a:solidFill>
                  <a:srgbClr val="2C70AE"/>
                </a:solidFill>
              </a:rPr>
              <a:t> </a:t>
            </a:r>
            <a:r>
              <a:rPr lang="ko-KR" altLang="en-US" b="1" dirty="0">
                <a:solidFill>
                  <a:srgbClr val="2C70AE"/>
                </a:solidFill>
              </a:rPr>
              <a:t>의 </a:t>
            </a:r>
            <a:r>
              <a:rPr lang="en-US" altLang="ko-KR" b="1" dirty="0">
                <a:solidFill>
                  <a:srgbClr val="2C70AE"/>
                </a:solidFill>
              </a:rPr>
              <a:t>Forecasting at scale</a:t>
            </a:r>
            <a:r>
              <a:rPr lang="ko-KR" altLang="en-US" b="1" dirty="0">
                <a:solidFill>
                  <a:srgbClr val="2C70AE"/>
                </a:solidFill>
              </a:rPr>
              <a:t>이라는 페이퍼로부터 구축된 시계열 예측 패키지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9A539F-C8B1-4A51-9A84-72308D796FFC}"/>
              </a:ext>
            </a:extLst>
          </p:cNvPr>
          <p:cNvSpPr/>
          <p:nvPr/>
        </p:nvSpPr>
        <p:spPr>
          <a:xfrm>
            <a:off x="569661" y="3961851"/>
            <a:ext cx="6096000" cy="1932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585" indent="-423323">
              <a:spcBef>
                <a:spcPts val="3733"/>
              </a:spcBef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C70AE"/>
                </a:solidFill>
              </a:rPr>
              <a:t>시계열 예측의 대중화를 위해 제작됨</a:t>
            </a:r>
          </a:p>
          <a:p>
            <a:pPr marL="609585" indent="-423323">
              <a:lnSpc>
                <a:spcPct val="115000"/>
              </a:lnSpc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C70AE"/>
                </a:solidFill>
              </a:rPr>
              <a:t>개별적 특징을 가진 다양한 예측문제를 다루기 위해 개발</a:t>
            </a:r>
          </a:p>
          <a:p>
            <a:pPr marL="609585" indent="-423323">
              <a:lnSpc>
                <a:spcPct val="115000"/>
              </a:lnSpc>
              <a:buSzPts val="14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2C70AE"/>
                </a:solidFill>
              </a:rPr>
              <a:t>결측치에</a:t>
            </a:r>
            <a:r>
              <a:rPr lang="ko-KR" altLang="en-US" dirty="0">
                <a:solidFill>
                  <a:srgbClr val="2C70AE"/>
                </a:solidFill>
              </a:rPr>
              <a:t> 대응 가능하며 비교적 빠른 학습</a:t>
            </a:r>
          </a:p>
          <a:p>
            <a:pPr marL="609585" indent="-423323">
              <a:lnSpc>
                <a:spcPct val="115000"/>
              </a:lnSpc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C70AE"/>
                </a:solidFill>
              </a:rPr>
              <a:t>일반적인 경우 기본값만 사용해도 높은 성능 도출 가능</a:t>
            </a:r>
          </a:p>
        </p:txBody>
      </p:sp>
    </p:spTree>
    <p:extLst>
      <p:ext uri="{BB962C8B-B14F-4D97-AF65-F5344CB8AC3E}">
        <p14:creationId xmlns:p14="http://schemas.microsoft.com/office/powerpoint/2010/main" val="227521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E582790-36C0-4574-B1A0-72D224BB5383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70962" y="479242"/>
              <a:ext cx="47822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" altLang="ko-KR" sz="2400" dirty="0">
                  <a:solidFill>
                    <a:srgbClr val="2C70AE"/>
                  </a:solidFill>
                </a:rPr>
                <a:t>fbprophet 과 주식의 트랜드 비교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1228" name="육각형 1227"/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623822" y="1176241"/>
            <a:ext cx="1114279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000" dirty="0">
                <a:solidFill>
                  <a:srgbClr val="2C70AE"/>
                </a:solidFill>
              </a:rPr>
              <a:t>예측 값의 주말을 제외한 주식가격의 </a:t>
            </a:r>
            <a:r>
              <a:rPr lang="en-US" altLang="ko-KR" sz="2000" dirty="0">
                <a:solidFill>
                  <a:srgbClr val="2C70AE"/>
                </a:solidFill>
              </a:rPr>
              <a:t>Close </a:t>
            </a:r>
            <a:r>
              <a:rPr lang="ko-KR" altLang="en-US" sz="2000" dirty="0">
                <a:solidFill>
                  <a:srgbClr val="2C70AE"/>
                </a:solidFill>
              </a:rPr>
              <a:t>값을 기준으로 한 예측</a:t>
            </a:r>
            <a:r>
              <a:rPr lang="en-US" altLang="ko-KR" sz="2000" dirty="0">
                <a:solidFill>
                  <a:srgbClr val="2C70AE"/>
                </a:solidFill>
              </a:rPr>
              <a:t>(</a:t>
            </a:r>
            <a:r>
              <a:rPr lang="ko-KR" altLang="en-US" sz="2000" dirty="0">
                <a:solidFill>
                  <a:srgbClr val="2C70AE"/>
                </a:solidFill>
              </a:rPr>
              <a:t>랜덤으로 고른 주식</a:t>
            </a:r>
            <a:r>
              <a:rPr lang="en-US" altLang="ko-KR" sz="2000" dirty="0">
                <a:solidFill>
                  <a:srgbClr val="2C70AE"/>
                </a:solidFill>
              </a:rPr>
              <a:t>) </a:t>
            </a:r>
            <a:r>
              <a:rPr lang="ko-KR" altLang="en-US" sz="2000" dirty="0">
                <a:solidFill>
                  <a:srgbClr val="2C70AE"/>
                </a:solidFill>
              </a:rPr>
              <a:t>예측 </a:t>
            </a:r>
            <a:r>
              <a:rPr lang="en-US" altLang="ko-KR" sz="2000" dirty="0">
                <a:solidFill>
                  <a:srgbClr val="2C70AE"/>
                </a:solidFill>
              </a:rPr>
              <a:t>-&gt; </a:t>
            </a:r>
          </a:p>
          <a:p>
            <a:pPr fontAlgn="base"/>
            <a:r>
              <a:rPr lang="ko-KR" altLang="en-US" sz="2000" dirty="0">
                <a:solidFill>
                  <a:srgbClr val="2C70AE"/>
                </a:solidFill>
              </a:rPr>
              <a:t>예측 값이 비교적 트랜드를 반영한다는 것을 알 수 있다</a:t>
            </a:r>
            <a:r>
              <a:rPr lang="en-US" altLang="ko-KR" sz="2000" dirty="0">
                <a:solidFill>
                  <a:srgbClr val="2C70AE"/>
                </a:solidFill>
              </a:rPr>
              <a:t>.</a:t>
            </a:r>
            <a:endParaRPr lang="ko-KR" altLang="en-US" sz="2000" dirty="0">
              <a:solidFill>
                <a:srgbClr val="2C70AE"/>
              </a:solidFill>
            </a:endParaRPr>
          </a:p>
          <a:p>
            <a:pPr fontAlgn="base"/>
            <a:endParaRPr lang="en-US" altLang="ko-KR" sz="2800" kern="0" dirty="0">
              <a:ln>
                <a:solidFill>
                  <a:schemeClr val="accent3">
                    <a:lumMod val="40000"/>
                    <a:lumOff val="60000"/>
                    <a:alpha val="24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  <p:pic>
        <p:nvPicPr>
          <p:cNvPr id="13" name="Google Shape;102;p19">
            <a:extLst>
              <a:ext uri="{FF2B5EF4-FFF2-40B4-BE49-F238E27FC236}">
                <a16:creationId xmlns:a16="http://schemas.microsoft.com/office/drawing/2014/main" id="{23DEEF20-657B-472F-8666-C9A734EDAFA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822" y="2222348"/>
            <a:ext cx="57150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3;p19">
            <a:extLst>
              <a:ext uri="{FF2B5EF4-FFF2-40B4-BE49-F238E27FC236}">
                <a16:creationId xmlns:a16="http://schemas.microsoft.com/office/drawing/2014/main" id="{5A8D8F6C-7019-4881-BE38-CE3E437910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084" y="2095348"/>
            <a:ext cx="5715000" cy="435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60D761A-5CCE-4412-A279-4F82B0EBED02}"/>
              </a:ext>
            </a:extLst>
          </p:cNvPr>
          <p:cNvGrpSpPr/>
          <p:nvPr/>
        </p:nvGrpSpPr>
        <p:grpSpPr>
          <a:xfrm rot="1438168">
            <a:off x="342581" y="901249"/>
            <a:ext cx="405546" cy="515620"/>
            <a:chOff x="7298151" y="1228908"/>
            <a:chExt cx="405546" cy="515620"/>
          </a:xfrm>
        </p:grpSpPr>
        <p:sp>
          <p:nvSpPr>
            <p:cNvPr id="16" name="육각형 15">
              <a:extLst>
                <a:ext uri="{FF2B5EF4-FFF2-40B4-BE49-F238E27FC236}">
                  <a16:creationId xmlns:a16="http://schemas.microsoft.com/office/drawing/2014/main" id="{FC33F387-2C00-4A94-B128-10AFBD801982}"/>
                </a:ext>
              </a:extLst>
            </p:cNvPr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3" name="육각형 22">
              <a:extLst>
                <a:ext uri="{FF2B5EF4-FFF2-40B4-BE49-F238E27FC236}">
                  <a16:creationId xmlns:a16="http://schemas.microsoft.com/office/drawing/2014/main" id="{ACA2C5B7-760C-4A08-BFA0-275E9BCEE2CA}"/>
                </a:ext>
              </a:extLst>
            </p:cNvPr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71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435323DB-3CFC-493A-AF30-E71FE118D316}"/>
              </a:ext>
            </a:extLst>
          </p:cNvPr>
          <p:cNvGrpSpPr/>
          <p:nvPr/>
        </p:nvGrpSpPr>
        <p:grpSpPr>
          <a:xfrm>
            <a:off x="2814283" y="1395308"/>
            <a:ext cx="8343580" cy="3855700"/>
            <a:chOff x="1745122" y="1537564"/>
            <a:chExt cx="8343580" cy="4135674"/>
          </a:xfrm>
        </p:grpSpPr>
        <p:grpSp>
          <p:nvGrpSpPr>
            <p:cNvPr id="2" name="그룹 1"/>
            <p:cNvGrpSpPr/>
            <p:nvPr/>
          </p:nvGrpSpPr>
          <p:grpSpPr>
            <a:xfrm>
              <a:off x="1745122" y="1537564"/>
              <a:ext cx="1874750" cy="1986325"/>
              <a:chOff x="3097202" y="2118015"/>
              <a:chExt cx="1348840" cy="142911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5" name="육각형 74"/>
              <p:cNvSpPr/>
              <p:nvPr/>
            </p:nvSpPr>
            <p:spPr>
              <a:xfrm rot="16200000">
                <a:off x="3057064" y="2158153"/>
                <a:ext cx="1429116" cy="134884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63" name="TextBox 12"/>
              <p:cNvSpPr txBox="1">
                <a:spLocks noChangeArrowheads="1"/>
              </p:cNvSpPr>
              <p:nvPr/>
            </p:nvSpPr>
            <p:spPr bwMode="auto">
              <a:xfrm>
                <a:off x="3336904" y="2534335"/>
                <a:ext cx="882950" cy="50930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훈련기간 </a:t>
                </a:r>
                <a:r>
                  <a:rPr lang="en-US" altLang="ko-KR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년</a:t>
                </a:r>
                <a:endParaRPr lang="bg-BG" altLang="ko-KR" sz="2000" dirty="0">
                  <a:solidFill>
                    <a:schemeClr val="bg1"/>
                  </a:solidFill>
                  <a:effectLst>
                    <a:outerShdw dist="50800" dir="2400000" algn="ctr" rotWithShape="0">
                      <a:schemeClr val="tx1">
                        <a:alpha val="12000"/>
                      </a:scheme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3882973" y="3686913"/>
              <a:ext cx="1874750" cy="1986325"/>
              <a:chOff x="3097202" y="2118015"/>
              <a:chExt cx="1348840" cy="1429116"/>
            </a:xfrm>
            <a:solidFill>
              <a:srgbClr val="6DA6D9"/>
            </a:solidFill>
          </p:grpSpPr>
          <p:sp>
            <p:nvSpPr>
              <p:cNvPr id="84" name="육각형 83"/>
              <p:cNvSpPr/>
              <p:nvPr/>
            </p:nvSpPr>
            <p:spPr>
              <a:xfrm rot="16200000">
                <a:off x="3057064" y="2158153"/>
                <a:ext cx="1429116" cy="134884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85" name="TextBox 12"/>
              <p:cNvSpPr txBox="1">
                <a:spLocks noChangeArrowheads="1"/>
              </p:cNvSpPr>
              <p:nvPr/>
            </p:nvSpPr>
            <p:spPr bwMode="auto">
              <a:xfrm>
                <a:off x="3406749" y="2608066"/>
                <a:ext cx="882950" cy="50930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훈련기간</a:t>
                </a:r>
                <a:endParaRPr lang="en-US" altLang="ko-KR" sz="2000" dirty="0">
                  <a:solidFill>
                    <a:schemeClr val="bg1"/>
                  </a:solidFill>
                  <a:effectLst>
                    <a:outerShdw dist="50800" dir="2400000" algn="ctr" rotWithShape="0">
                      <a:schemeClr val="tx1">
                        <a:alpha val="12000"/>
                      </a:scheme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년</a:t>
                </a:r>
                <a:endParaRPr lang="bg-BG" altLang="ko-KR" sz="2000" dirty="0">
                  <a:solidFill>
                    <a:schemeClr val="bg1"/>
                  </a:solidFill>
                  <a:effectLst>
                    <a:outerShdw dist="50800" dir="2400000" algn="ctr" rotWithShape="0">
                      <a:schemeClr val="tx1">
                        <a:alpha val="12000"/>
                      </a:scheme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6134085" y="1537565"/>
              <a:ext cx="1874750" cy="1986325"/>
              <a:chOff x="3097202" y="2118015"/>
              <a:chExt cx="1348840" cy="1429116"/>
            </a:xfrm>
            <a:solidFill>
              <a:schemeClr val="accent1"/>
            </a:solidFill>
          </p:grpSpPr>
          <p:sp>
            <p:nvSpPr>
              <p:cNvPr id="93" name="육각형 92"/>
              <p:cNvSpPr/>
              <p:nvPr/>
            </p:nvSpPr>
            <p:spPr>
              <a:xfrm rot="16200000">
                <a:off x="3057064" y="2158153"/>
                <a:ext cx="1429116" cy="134884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94" name="TextBox 12"/>
              <p:cNvSpPr txBox="1">
                <a:spLocks noChangeArrowheads="1"/>
              </p:cNvSpPr>
              <p:nvPr/>
            </p:nvSpPr>
            <p:spPr bwMode="auto">
              <a:xfrm>
                <a:off x="3378620" y="2578873"/>
                <a:ext cx="882950" cy="50930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훈련기간</a:t>
                </a:r>
                <a:endParaRPr lang="en-US" altLang="ko-KR" sz="2000" dirty="0">
                  <a:solidFill>
                    <a:schemeClr val="bg1"/>
                  </a:solidFill>
                  <a:effectLst>
                    <a:outerShdw dist="50800" dir="2400000" algn="ctr" rotWithShape="0">
                      <a:schemeClr val="tx1">
                        <a:alpha val="12000"/>
                      </a:scheme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년</a:t>
                </a:r>
                <a:endParaRPr lang="bg-BG" altLang="ko-KR" sz="2000" dirty="0">
                  <a:solidFill>
                    <a:schemeClr val="bg1"/>
                  </a:solidFill>
                  <a:effectLst>
                    <a:outerShdw dist="50800" dir="2400000" algn="ctr" rotWithShape="0">
                      <a:schemeClr val="tx1">
                        <a:alpha val="12000"/>
                      </a:scheme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>
              <a:off x="8213952" y="3601873"/>
              <a:ext cx="1874750" cy="1986325"/>
              <a:chOff x="3097202" y="2118015"/>
              <a:chExt cx="1348840" cy="142911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96" name="육각형 95"/>
              <p:cNvSpPr/>
              <p:nvPr/>
            </p:nvSpPr>
            <p:spPr>
              <a:xfrm rot="16200000">
                <a:off x="3057064" y="2158153"/>
                <a:ext cx="1429116" cy="1348840"/>
              </a:xfrm>
              <a:prstGeom prst="hexag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  <p:sp>
            <p:nvSpPr>
              <p:cNvPr id="109" name="TextBox 12"/>
              <p:cNvSpPr txBox="1">
                <a:spLocks noChangeArrowheads="1"/>
              </p:cNvSpPr>
              <p:nvPr/>
            </p:nvSpPr>
            <p:spPr bwMode="auto">
              <a:xfrm>
                <a:off x="3336853" y="2577919"/>
                <a:ext cx="996522" cy="50930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723900" algn="l"/>
                    <a:tab pos="1524000" algn="l"/>
                    <a:tab pos="2247900" algn="l"/>
                    <a:tab pos="2959100" algn="l"/>
                    <a:tab pos="3683000" algn="l"/>
                    <a:tab pos="4394200" algn="l"/>
                    <a:tab pos="5118100" algn="l"/>
                    <a:tab pos="5829300" algn="l"/>
                    <a:tab pos="6553200" algn="l"/>
                  </a:tabLst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훈련기간</a:t>
                </a:r>
                <a:endParaRPr lang="en-US" altLang="ko-KR" sz="2000" dirty="0">
                  <a:solidFill>
                    <a:schemeClr val="bg1"/>
                  </a:solidFill>
                  <a:effectLst>
                    <a:outerShdw dist="50800" dir="2400000" algn="ctr" rotWithShape="0">
                      <a:schemeClr val="tx1">
                        <a:alpha val="12000"/>
                      </a:scheme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ko-KR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1</a:t>
                </a:r>
                <a:r>
                  <a:rPr lang="ko-KR" altLang="en-US" sz="2000" dirty="0">
                    <a:solidFill>
                      <a:schemeClr val="bg1"/>
                    </a:solidFill>
                    <a:effectLst>
                      <a:outerShdw dist="50800" dir="2400000" algn="ctr" rotWithShape="0">
                        <a:schemeClr val="tx1">
                          <a:alpha val="12000"/>
                        </a:schemeClr>
                      </a:outerShdw>
                    </a:effectLst>
                    <a:latin typeface="08서울남산체 B" panose="02020603020101020101" pitchFamily="18" charset="-127"/>
                    <a:ea typeface="08서울남산체 B" panose="02020603020101020101" pitchFamily="18" charset="-127"/>
                  </a:rPr>
                  <a:t>년 </a:t>
                </a:r>
                <a:endParaRPr lang="bg-BG" altLang="ko-KR" sz="2000" dirty="0">
                  <a:solidFill>
                    <a:schemeClr val="bg1"/>
                  </a:solidFill>
                  <a:effectLst>
                    <a:outerShdw dist="50800" dir="2400000" algn="ctr" rotWithShape="0">
                      <a:schemeClr val="tx1">
                        <a:alpha val="12000"/>
                      </a:schemeClr>
                    </a:outerShdw>
                  </a:effectLst>
                  <a:latin typeface="08서울남산체 B" panose="02020603020101020101" pitchFamily="18" charset="-127"/>
                  <a:ea typeface="08서울남산체 B" panose="02020603020101020101" pitchFamily="18" charset="-127"/>
                </a:endParaRPr>
              </a:p>
            </p:txBody>
          </p:sp>
        </p:grpSp>
        <p:cxnSp>
          <p:nvCxnSpPr>
            <p:cNvPr id="23" name="직선 화살표 연결선 22"/>
            <p:cNvCxnSpPr/>
            <p:nvPr/>
          </p:nvCxnSpPr>
          <p:spPr>
            <a:xfrm>
              <a:off x="3286660" y="3420749"/>
              <a:ext cx="923026" cy="410770"/>
            </a:xfrm>
            <a:prstGeom prst="straightConnector1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sysDot"/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/>
            <p:nvPr/>
          </p:nvCxnSpPr>
          <p:spPr>
            <a:xfrm>
              <a:off x="7752438" y="3382869"/>
              <a:ext cx="923026" cy="41077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prstDash val="sysDot"/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/>
            <p:nvPr/>
          </p:nvCxnSpPr>
          <p:spPr>
            <a:xfrm flipV="1">
              <a:off x="5465172" y="3323159"/>
              <a:ext cx="821283" cy="466895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diamond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DC62DE-8BC4-4009-A5E5-97EEE0C7FEBC}"/>
              </a:ext>
            </a:extLst>
          </p:cNvPr>
          <p:cNvGrpSpPr/>
          <p:nvPr/>
        </p:nvGrpSpPr>
        <p:grpSpPr>
          <a:xfrm>
            <a:off x="331475" y="222718"/>
            <a:ext cx="10726697" cy="1087521"/>
            <a:chOff x="331475" y="222718"/>
            <a:chExt cx="10726697" cy="108752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6A18300-F6C5-42C4-8303-24385467486C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E4373697-70B7-4F02-985D-46B0601CD47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7CFD094-F5C4-4BE8-A1C5-651C7D250509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BBDAB3D-FBFC-478E-8C5E-AA95DC490822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2E87E25-9A68-4C43-9D94-69F227438115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495BC79-B376-43FB-B179-581BBA41749C}"/>
                </a:ext>
              </a:extLst>
            </p:cNvPr>
            <p:cNvSpPr/>
            <p:nvPr/>
          </p:nvSpPr>
          <p:spPr>
            <a:xfrm>
              <a:off x="1570962" y="479242"/>
              <a:ext cx="6070893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" altLang="ko-KR" sz="2400" dirty="0">
                  <a:solidFill>
                    <a:srgbClr val="2C70AE"/>
                  </a:solidFill>
                </a:rPr>
                <a:t>시계열 예측을 몬테 카를로에 적용 테스트 </a:t>
              </a:r>
            </a:p>
            <a:p>
              <a:pPr fontAlgn="base"/>
              <a:r>
                <a:rPr lang="en" altLang="ko-KR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		</a:t>
              </a:r>
              <a:r>
                <a:rPr lang="en" altLang="ko-KR" b="1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1. </a:t>
              </a:r>
              <a:r>
                <a:rPr lang="ko-KR" altLang="en-US" b="1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모델 훈련 기간 정하기</a:t>
              </a:r>
              <a:endParaRPr lang="en-US" altLang="ko-KR" sz="2400" b="1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44" name="육각형 43">
              <a:extLst>
                <a:ext uri="{FF2B5EF4-FFF2-40B4-BE49-F238E27FC236}">
                  <a16:creationId xmlns:a16="http://schemas.microsoft.com/office/drawing/2014/main" id="{B5CF05EE-03F6-4AD8-A1AE-9788F5C91092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45" name="육각형 44">
            <a:extLst>
              <a:ext uri="{FF2B5EF4-FFF2-40B4-BE49-F238E27FC236}">
                <a16:creationId xmlns:a16="http://schemas.microsoft.com/office/drawing/2014/main" id="{98B2CA67-05ED-40FA-9659-BB1F0DEAAE29}"/>
              </a:ext>
            </a:extLst>
          </p:cNvPr>
          <p:cNvSpPr/>
          <p:nvPr/>
        </p:nvSpPr>
        <p:spPr>
          <a:xfrm rot="16200000">
            <a:off x="488356" y="2213631"/>
            <a:ext cx="1986325" cy="187475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BE2FC-D2CB-4ADA-8F0F-930665D0458C}"/>
              </a:ext>
            </a:extLst>
          </p:cNvPr>
          <p:cNvSpPr txBox="1"/>
          <p:nvPr/>
        </p:nvSpPr>
        <p:spPr>
          <a:xfrm>
            <a:off x="637118" y="2887637"/>
            <a:ext cx="1527852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예측기간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년 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BA7D2FA-4E3F-4D13-AB61-627225E3C3C0}"/>
              </a:ext>
            </a:extLst>
          </p:cNvPr>
          <p:cNvCxnSpPr>
            <a:cxnSpLocks/>
          </p:cNvCxnSpPr>
          <p:nvPr/>
        </p:nvCxnSpPr>
        <p:spPr>
          <a:xfrm>
            <a:off x="699763" y="5444067"/>
            <a:ext cx="10458100" cy="0"/>
          </a:xfrm>
          <a:prstGeom prst="straightConnector1">
            <a:avLst/>
          </a:prstGeom>
          <a:ln w="22225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A5D00C-B45A-48A2-9409-27F19AB4A240}"/>
              </a:ext>
            </a:extLst>
          </p:cNvPr>
          <p:cNvSpPr/>
          <p:nvPr/>
        </p:nvSpPr>
        <p:spPr>
          <a:xfrm>
            <a:off x="4071397" y="5516688"/>
            <a:ext cx="3578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highlight>
                  <a:srgbClr val="245A8C"/>
                </a:highlight>
              </a:rPr>
              <a:t>점차 훈련기간을 </a:t>
            </a:r>
            <a:r>
              <a:rPr lang="en-US" altLang="ko-KR" b="1" dirty="0">
                <a:solidFill>
                  <a:schemeClr val="bg1"/>
                </a:solidFill>
                <a:highlight>
                  <a:srgbClr val="245A8C"/>
                </a:highlight>
              </a:rPr>
              <a:t>1</a:t>
            </a:r>
            <a:r>
              <a:rPr lang="ko-KR" altLang="en-US" b="1" dirty="0">
                <a:solidFill>
                  <a:schemeClr val="bg1"/>
                </a:solidFill>
                <a:highlight>
                  <a:srgbClr val="245A8C"/>
                </a:highlight>
              </a:rPr>
              <a:t>년 씩 늘려 감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6AEEB1-4805-462D-9919-9DC676770F10}"/>
              </a:ext>
            </a:extLst>
          </p:cNvPr>
          <p:cNvSpPr txBox="1"/>
          <p:nvPr/>
        </p:nvSpPr>
        <p:spPr>
          <a:xfrm>
            <a:off x="54999" y="1553727"/>
            <a:ext cx="116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70AE"/>
                </a:solidFill>
              </a:rPr>
              <a:t>“</a:t>
            </a:r>
            <a:r>
              <a:rPr lang="ko-KR" altLang="en-US" sz="1400" dirty="0">
                <a:solidFill>
                  <a:srgbClr val="2C70AE"/>
                </a:solidFill>
              </a:rPr>
              <a:t>예측시작</a:t>
            </a:r>
            <a:r>
              <a:rPr lang="en-US" altLang="ko-KR" sz="1400" dirty="0">
                <a:solidFill>
                  <a:srgbClr val="2C70AE"/>
                </a:solidFill>
              </a:rPr>
              <a:t>”</a:t>
            </a:r>
          </a:p>
          <a:p>
            <a:r>
              <a:rPr lang="ko-KR" altLang="en-US" sz="1400" dirty="0">
                <a:solidFill>
                  <a:srgbClr val="2C70AE"/>
                </a:solidFill>
              </a:rPr>
              <a:t>기간 고정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675E8D-F9C1-4C5D-9C81-F380C4178B50}"/>
              </a:ext>
            </a:extLst>
          </p:cNvPr>
          <p:cNvSpPr txBox="1"/>
          <p:nvPr/>
        </p:nvSpPr>
        <p:spPr>
          <a:xfrm>
            <a:off x="2015514" y="4232462"/>
            <a:ext cx="113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C70AE"/>
                </a:solidFill>
              </a:rPr>
              <a:t>“</a:t>
            </a:r>
            <a:r>
              <a:rPr lang="ko-KR" altLang="en-US" sz="1400" dirty="0">
                <a:solidFill>
                  <a:srgbClr val="2C70AE"/>
                </a:solidFill>
              </a:rPr>
              <a:t>예측종료</a:t>
            </a:r>
            <a:r>
              <a:rPr lang="en-US" altLang="ko-KR" sz="1400" dirty="0">
                <a:solidFill>
                  <a:srgbClr val="2C70AE"/>
                </a:solidFill>
              </a:rPr>
              <a:t>”</a:t>
            </a:r>
            <a:r>
              <a:rPr lang="ko-KR" altLang="en-US" sz="1400" dirty="0">
                <a:solidFill>
                  <a:srgbClr val="2C70AE"/>
                </a:solidFill>
              </a:rPr>
              <a:t> 기간고정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D461E30-B032-4230-8C32-90198658F109}"/>
              </a:ext>
            </a:extLst>
          </p:cNvPr>
          <p:cNvCxnSpPr>
            <a:cxnSpLocks/>
          </p:cNvCxnSpPr>
          <p:nvPr/>
        </p:nvCxnSpPr>
        <p:spPr>
          <a:xfrm flipV="1">
            <a:off x="2400539" y="3688674"/>
            <a:ext cx="0" cy="455495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009C881-31A2-4C4B-8CBF-5B3F9BF95E90}"/>
              </a:ext>
            </a:extLst>
          </p:cNvPr>
          <p:cNvCxnSpPr>
            <a:cxnSpLocks/>
          </p:cNvCxnSpPr>
          <p:nvPr/>
        </p:nvCxnSpPr>
        <p:spPr>
          <a:xfrm>
            <a:off x="544143" y="2135991"/>
            <a:ext cx="0" cy="51104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75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" altLang="ko-KR" sz="2400" dirty="0">
                  <a:solidFill>
                    <a:srgbClr val="2C70AE"/>
                  </a:solidFill>
                </a:rPr>
                <a:t>시계열 예측을 몬테 카를로에 적용 테스트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9A539F-C8B1-4A51-9A84-72308D796FFC}"/>
              </a:ext>
            </a:extLst>
          </p:cNvPr>
          <p:cNvSpPr/>
          <p:nvPr/>
        </p:nvSpPr>
        <p:spPr>
          <a:xfrm>
            <a:off x="6149313" y="2821959"/>
            <a:ext cx="6096000" cy="22852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2C70AE"/>
                </a:solidFill>
              </a:rPr>
              <a:t>Xi  : </a:t>
            </a:r>
            <a:r>
              <a:rPr lang="ko-KR" altLang="en-US" dirty="0">
                <a:solidFill>
                  <a:srgbClr val="2C70AE"/>
                </a:solidFill>
              </a:rPr>
              <a:t>측정값</a:t>
            </a:r>
          </a:p>
          <a:p>
            <a:pPr>
              <a:spcBef>
                <a:spcPts val="2133"/>
              </a:spcBef>
            </a:pPr>
            <a:r>
              <a:rPr lang="en-US" altLang="ko-KR" dirty="0">
                <a:solidFill>
                  <a:srgbClr val="2C70AE"/>
                </a:solidFill>
              </a:rPr>
              <a:t>X : </a:t>
            </a:r>
            <a:r>
              <a:rPr lang="ko-KR" altLang="en-US" dirty="0">
                <a:solidFill>
                  <a:srgbClr val="2C70AE"/>
                </a:solidFill>
              </a:rPr>
              <a:t>실제 값</a:t>
            </a:r>
          </a:p>
          <a:p>
            <a:pPr>
              <a:spcBef>
                <a:spcPts val="2133"/>
              </a:spcBef>
            </a:pPr>
            <a:r>
              <a:rPr lang="en-US" altLang="ko-KR" dirty="0">
                <a:solidFill>
                  <a:srgbClr val="2C70AE"/>
                </a:solidFill>
              </a:rPr>
              <a:t>n : </a:t>
            </a:r>
            <a:r>
              <a:rPr lang="ko-KR" altLang="en-US" dirty="0">
                <a:solidFill>
                  <a:srgbClr val="2C70AE"/>
                </a:solidFill>
              </a:rPr>
              <a:t>시계열 예측 측정 개수</a:t>
            </a: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ko-KR" altLang="en-US" dirty="0">
                <a:solidFill>
                  <a:srgbClr val="2C70AE"/>
                </a:solidFill>
              </a:rPr>
              <a:t>즉</a:t>
            </a:r>
            <a:r>
              <a:rPr lang="en-US" altLang="ko-KR" dirty="0">
                <a:solidFill>
                  <a:srgbClr val="2C70AE"/>
                </a:solidFill>
              </a:rPr>
              <a:t>, </a:t>
            </a:r>
            <a:r>
              <a:rPr lang="ko-KR" altLang="en-US" dirty="0">
                <a:solidFill>
                  <a:srgbClr val="2C70AE"/>
                </a:solidFill>
              </a:rPr>
              <a:t>측정값과 실제 값의 차이의 절대값의 평균을 구하는 방식이다</a:t>
            </a:r>
            <a:r>
              <a:rPr lang="en-US" altLang="ko-KR" dirty="0">
                <a:solidFill>
                  <a:srgbClr val="2C70AE"/>
                </a:solidFill>
              </a:rPr>
              <a:t>.</a:t>
            </a:r>
            <a:endParaRPr lang="ko-KR" altLang="en-US" dirty="0">
              <a:solidFill>
                <a:srgbClr val="2C70A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18276" y="2478213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229972-F41A-4D1A-AC1D-F21B1512E091}"/>
              </a:ext>
            </a:extLst>
          </p:cNvPr>
          <p:cNvSpPr/>
          <p:nvPr/>
        </p:nvSpPr>
        <p:spPr>
          <a:xfrm>
            <a:off x="623822" y="2411141"/>
            <a:ext cx="507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solidFill>
                  <a:srgbClr val="2C70AE"/>
                </a:solidFill>
              </a:rPr>
              <a:t>2. 오차 측정 도구 :  MAE(mean_absolute_error)</a:t>
            </a:r>
            <a:endParaRPr lang="ko-KR" altLang="en-US" dirty="0">
              <a:solidFill>
                <a:srgbClr val="2C70AE"/>
              </a:solidFill>
            </a:endParaRPr>
          </a:p>
        </p:txBody>
      </p:sp>
      <p:pic>
        <p:nvPicPr>
          <p:cNvPr id="25" name="Google Shape;127;p21">
            <a:extLst>
              <a:ext uri="{FF2B5EF4-FFF2-40B4-BE49-F238E27FC236}">
                <a16:creationId xmlns:a16="http://schemas.microsoft.com/office/drawing/2014/main" id="{E7520328-2CBD-42E2-959A-68BDDCEF6D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713" y="2864478"/>
            <a:ext cx="4064150" cy="134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919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134;p22">
            <a:extLst>
              <a:ext uri="{FF2B5EF4-FFF2-40B4-BE49-F238E27FC236}">
                <a16:creationId xmlns:a16="http://schemas.microsoft.com/office/drawing/2014/main" id="{7021F344-0B7C-471F-98DD-33CDFFAA0B4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720" y="1514024"/>
            <a:ext cx="6096000" cy="4282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" altLang="ko-KR" sz="2400" dirty="0">
                  <a:solidFill>
                    <a:srgbClr val="2C70AE"/>
                  </a:solidFill>
                </a:rPr>
                <a:t>시계열 예측을 몬테 카를로에 적용 테스트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8409" y="1342151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229972-F41A-4D1A-AC1D-F21B1512E091}"/>
              </a:ext>
            </a:extLst>
          </p:cNvPr>
          <p:cNvSpPr/>
          <p:nvPr/>
        </p:nvSpPr>
        <p:spPr>
          <a:xfrm>
            <a:off x="843955" y="1415295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C70AE"/>
                </a:solidFill>
              </a:rPr>
              <a:t>학습량 테스트 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477CD6-6621-4076-A6C7-8F725EA10956}"/>
              </a:ext>
            </a:extLst>
          </p:cNvPr>
          <p:cNvSpPr/>
          <p:nvPr/>
        </p:nvSpPr>
        <p:spPr>
          <a:xfrm>
            <a:off x="5975304" y="151251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609585" indent="-423323">
              <a:buSzPts val="1400"/>
              <a:buChar char="●"/>
            </a:pPr>
            <a:r>
              <a:rPr lang="en-US" altLang="ko-KR" dirty="0" err="1">
                <a:solidFill>
                  <a:srgbClr val="2C70AE"/>
                </a:solidFill>
              </a:rPr>
              <a:t>monte_mae</a:t>
            </a:r>
            <a:r>
              <a:rPr lang="en-US" altLang="ko-KR" dirty="0">
                <a:solidFill>
                  <a:srgbClr val="2C70AE"/>
                </a:solidFill>
              </a:rPr>
              <a:t> : </a:t>
            </a:r>
            <a:r>
              <a:rPr lang="ko-KR" altLang="en-US" dirty="0" err="1">
                <a:solidFill>
                  <a:srgbClr val="2C70AE"/>
                </a:solidFill>
              </a:rPr>
              <a:t>몬테카를에</a:t>
            </a:r>
            <a:r>
              <a:rPr lang="ko-KR" altLang="en-US" dirty="0">
                <a:solidFill>
                  <a:srgbClr val="2C70AE"/>
                </a:solidFill>
              </a:rPr>
              <a:t> </a:t>
            </a:r>
            <a:r>
              <a:rPr lang="en-US" altLang="ko-KR" dirty="0" err="1">
                <a:solidFill>
                  <a:srgbClr val="2C70AE"/>
                </a:solidFill>
              </a:rPr>
              <a:t>fbprophet</a:t>
            </a:r>
            <a:r>
              <a:rPr lang="ko-KR" altLang="en-US" dirty="0">
                <a:solidFill>
                  <a:srgbClr val="2C70AE"/>
                </a:solidFill>
              </a:rPr>
              <a:t>을 적용했을 때의 </a:t>
            </a:r>
            <a:r>
              <a:rPr lang="en-US" altLang="ko-KR" dirty="0">
                <a:solidFill>
                  <a:srgbClr val="2C70AE"/>
                </a:solidFill>
              </a:rPr>
              <a:t>MAE </a:t>
            </a:r>
            <a:r>
              <a:rPr lang="ko-KR" altLang="en-US" dirty="0">
                <a:solidFill>
                  <a:srgbClr val="2C70AE"/>
                </a:solidFill>
              </a:rPr>
              <a:t>표준화 값</a:t>
            </a:r>
          </a:p>
          <a:p>
            <a:pPr marL="609585" indent="-423323">
              <a:buSzPts val="1400"/>
              <a:buChar char="●"/>
            </a:pPr>
            <a:r>
              <a:rPr lang="en-US" altLang="ko-KR" dirty="0" err="1">
                <a:solidFill>
                  <a:srgbClr val="2C70AE"/>
                </a:solidFill>
              </a:rPr>
              <a:t>pred_mae</a:t>
            </a:r>
            <a:r>
              <a:rPr lang="en-US" altLang="ko-KR" dirty="0">
                <a:solidFill>
                  <a:srgbClr val="2C70AE"/>
                </a:solidFill>
              </a:rPr>
              <a:t> : </a:t>
            </a:r>
            <a:r>
              <a:rPr lang="en-US" altLang="ko-KR" dirty="0" err="1">
                <a:solidFill>
                  <a:srgbClr val="2C70AE"/>
                </a:solidFill>
              </a:rPr>
              <a:t>fbprophet</a:t>
            </a:r>
            <a:r>
              <a:rPr lang="en-US" altLang="ko-KR" dirty="0">
                <a:solidFill>
                  <a:srgbClr val="2C70AE"/>
                </a:solidFill>
              </a:rPr>
              <a:t> </a:t>
            </a:r>
            <a:r>
              <a:rPr lang="ko-KR" altLang="en-US" dirty="0">
                <a:solidFill>
                  <a:srgbClr val="2C70AE"/>
                </a:solidFill>
              </a:rPr>
              <a:t>모델만을 이용했을 때 </a:t>
            </a:r>
            <a:r>
              <a:rPr lang="en-US" altLang="ko-KR" dirty="0">
                <a:solidFill>
                  <a:srgbClr val="2C70AE"/>
                </a:solidFill>
              </a:rPr>
              <a:t>MAE </a:t>
            </a:r>
            <a:r>
              <a:rPr lang="ko-KR" altLang="en-US" dirty="0">
                <a:solidFill>
                  <a:srgbClr val="2C70AE"/>
                </a:solidFill>
              </a:rPr>
              <a:t>표준화 값</a:t>
            </a:r>
          </a:p>
          <a:p>
            <a:endParaRPr lang="ko-KR" altLang="en-US" dirty="0">
              <a:solidFill>
                <a:srgbClr val="2C70AE"/>
              </a:solidFill>
            </a:endParaRPr>
          </a:p>
          <a:p>
            <a:pPr marL="609585" indent="-423323">
              <a:buSzPts val="1400"/>
              <a:buChar char="●"/>
            </a:pPr>
            <a:r>
              <a:rPr lang="en-US" altLang="ko-KR" dirty="0">
                <a:solidFill>
                  <a:srgbClr val="2C70AE"/>
                </a:solidFill>
              </a:rPr>
              <a:t>2</a:t>
            </a:r>
            <a:r>
              <a:rPr lang="ko-KR" altLang="en-US" dirty="0">
                <a:solidFill>
                  <a:srgbClr val="2C70AE"/>
                </a:solidFill>
              </a:rPr>
              <a:t>개의 </a:t>
            </a:r>
            <a:r>
              <a:rPr lang="en-US" altLang="ko-KR" dirty="0" err="1">
                <a:solidFill>
                  <a:srgbClr val="2C70AE"/>
                </a:solidFill>
              </a:rPr>
              <a:t>mae</a:t>
            </a:r>
            <a:r>
              <a:rPr lang="en-US" altLang="ko-KR" dirty="0">
                <a:solidFill>
                  <a:srgbClr val="2C70AE"/>
                </a:solidFill>
              </a:rPr>
              <a:t> </a:t>
            </a:r>
            <a:r>
              <a:rPr lang="ko-KR" altLang="en-US" dirty="0">
                <a:solidFill>
                  <a:srgbClr val="2C70AE"/>
                </a:solidFill>
              </a:rPr>
              <a:t>평균값을 비교하기 위해 </a:t>
            </a:r>
            <a:r>
              <a:rPr lang="en-US" altLang="ko-KR" dirty="0">
                <a:solidFill>
                  <a:srgbClr val="2C70AE"/>
                </a:solidFill>
              </a:rPr>
              <a:t>z</a:t>
            </a:r>
            <a:r>
              <a:rPr lang="ko-KR" altLang="en-US" dirty="0">
                <a:solidFill>
                  <a:srgbClr val="2C70AE"/>
                </a:solidFill>
              </a:rPr>
              <a:t>스코어를 사용함</a:t>
            </a:r>
            <a:r>
              <a:rPr lang="en-US" altLang="ko-KR" dirty="0">
                <a:solidFill>
                  <a:srgbClr val="2C70AE"/>
                </a:solidFill>
              </a:rPr>
              <a:t>.</a:t>
            </a:r>
            <a:endParaRPr lang="ko-KR" altLang="en-US" dirty="0">
              <a:solidFill>
                <a:srgbClr val="2C70AE"/>
              </a:solidFill>
            </a:endParaRPr>
          </a:p>
          <a:p>
            <a:endParaRPr lang="ko-KR" altLang="en-US" dirty="0">
              <a:solidFill>
                <a:srgbClr val="2C70AE"/>
              </a:solidFill>
            </a:endParaRPr>
          </a:p>
          <a:p>
            <a:pPr marL="609585" indent="-423323">
              <a:buSzPts val="1400"/>
              <a:buChar char="●"/>
            </a:pPr>
            <a:r>
              <a:rPr lang="en-US" altLang="ko-KR" dirty="0">
                <a:solidFill>
                  <a:srgbClr val="2C70AE"/>
                </a:solidFill>
              </a:rPr>
              <a:t>(xi - </a:t>
            </a:r>
            <a:r>
              <a:rPr lang="en-US" altLang="ko-KR" dirty="0" err="1">
                <a:solidFill>
                  <a:srgbClr val="2C70AE"/>
                </a:solidFill>
              </a:rPr>
              <a:t>barX</a:t>
            </a:r>
            <a:r>
              <a:rPr lang="en-US" altLang="ko-KR" dirty="0">
                <a:solidFill>
                  <a:srgbClr val="2C70AE"/>
                </a:solidFill>
              </a:rPr>
              <a:t>) / sig -&gt; z </a:t>
            </a:r>
            <a:r>
              <a:rPr lang="ko-KR" altLang="en-US" dirty="0">
                <a:solidFill>
                  <a:srgbClr val="2C70AE"/>
                </a:solidFill>
              </a:rPr>
              <a:t>스코어</a:t>
            </a:r>
          </a:p>
          <a:p>
            <a:endParaRPr lang="ko-KR" altLang="en-US" dirty="0">
              <a:solidFill>
                <a:srgbClr val="2C70AE"/>
              </a:solidFill>
            </a:endParaRPr>
          </a:p>
          <a:p>
            <a:pPr marL="609585" indent="-423323">
              <a:buSzPts val="1400"/>
              <a:buChar char="●"/>
            </a:pPr>
            <a:r>
              <a:rPr lang="en-US" altLang="ko-KR" dirty="0">
                <a:solidFill>
                  <a:srgbClr val="2C70AE"/>
                </a:solidFill>
              </a:rPr>
              <a:t>6</a:t>
            </a:r>
            <a:r>
              <a:rPr lang="ko-KR" altLang="en-US" dirty="0" err="1">
                <a:solidFill>
                  <a:srgbClr val="2C70AE"/>
                </a:solidFill>
              </a:rPr>
              <a:t>년차까지</a:t>
            </a:r>
            <a:r>
              <a:rPr lang="ko-KR" altLang="en-US" dirty="0">
                <a:solidFill>
                  <a:srgbClr val="2C70AE"/>
                </a:solidFill>
              </a:rPr>
              <a:t> </a:t>
            </a:r>
            <a:r>
              <a:rPr lang="en-US" altLang="ko-KR" dirty="0" err="1">
                <a:solidFill>
                  <a:srgbClr val="2C70AE"/>
                </a:solidFill>
              </a:rPr>
              <a:t>mae</a:t>
            </a:r>
            <a:r>
              <a:rPr lang="ko-KR" altLang="en-US" dirty="0">
                <a:solidFill>
                  <a:srgbClr val="2C70AE"/>
                </a:solidFill>
              </a:rPr>
              <a:t>가 떨어지다가 학습량이 더 늘어 날 경우 </a:t>
            </a:r>
            <a:r>
              <a:rPr lang="en-US" altLang="ko-KR" dirty="0" err="1">
                <a:solidFill>
                  <a:srgbClr val="2C70AE"/>
                </a:solidFill>
              </a:rPr>
              <a:t>mae</a:t>
            </a:r>
            <a:r>
              <a:rPr lang="en-US" altLang="ko-KR" dirty="0">
                <a:solidFill>
                  <a:srgbClr val="2C70AE"/>
                </a:solidFill>
              </a:rPr>
              <a:t> </a:t>
            </a:r>
            <a:r>
              <a:rPr lang="ko-KR" altLang="en-US" dirty="0">
                <a:solidFill>
                  <a:srgbClr val="2C70AE"/>
                </a:solidFill>
              </a:rPr>
              <a:t>가 늘어나는 경향을 보여줌</a:t>
            </a:r>
            <a:r>
              <a:rPr lang="en-US" altLang="ko-KR" dirty="0">
                <a:solidFill>
                  <a:srgbClr val="2C70AE"/>
                </a:solidFill>
              </a:rPr>
              <a:t>.</a:t>
            </a:r>
            <a:endParaRPr lang="ko-KR" altLang="en-US" dirty="0">
              <a:solidFill>
                <a:srgbClr val="2C70AE"/>
              </a:solidFill>
            </a:endParaRPr>
          </a:p>
          <a:p>
            <a:pPr marL="609585" indent="-423323">
              <a:buSzPts val="1400"/>
              <a:buChar char="●"/>
            </a:pPr>
            <a:r>
              <a:rPr lang="ko-KR" altLang="en-US" dirty="0">
                <a:solidFill>
                  <a:srgbClr val="2C70AE"/>
                </a:solidFill>
              </a:rPr>
              <a:t>학습량은 </a:t>
            </a:r>
            <a:r>
              <a:rPr lang="en-US" altLang="ko-KR" dirty="0">
                <a:solidFill>
                  <a:srgbClr val="2C70AE"/>
                </a:solidFill>
              </a:rPr>
              <a:t>6</a:t>
            </a:r>
            <a:r>
              <a:rPr lang="ko-KR" altLang="en-US" dirty="0">
                <a:solidFill>
                  <a:srgbClr val="2C70AE"/>
                </a:solidFill>
              </a:rPr>
              <a:t>년이 최적이라는 결론을 얻음</a:t>
            </a:r>
            <a:r>
              <a:rPr lang="en-US" altLang="ko-KR" dirty="0">
                <a:solidFill>
                  <a:srgbClr val="2C70AE"/>
                </a:solidFill>
              </a:rPr>
              <a:t>.</a:t>
            </a:r>
            <a:endParaRPr lang="ko-KR" altLang="en-US" dirty="0">
              <a:solidFill>
                <a:srgbClr val="2C70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94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99763" y="2716890"/>
            <a:ext cx="2890050" cy="1978283"/>
            <a:chOff x="1862" y="1821"/>
            <a:chExt cx="2073" cy="1419"/>
          </a:xfrm>
        </p:grpSpPr>
        <p:sp>
          <p:nvSpPr>
            <p:cNvPr id="11" name="Freeform 19"/>
            <p:cNvSpPr>
              <a:spLocks/>
            </p:cNvSpPr>
            <p:nvPr/>
          </p:nvSpPr>
          <p:spPr bwMode="auto">
            <a:xfrm>
              <a:off x="1862" y="2457"/>
              <a:ext cx="1038" cy="783"/>
            </a:xfrm>
            <a:custGeom>
              <a:avLst/>
              <a:gdLst>
                <a:gd name="T0" fmla="*/ 1038 w 1038"/>
                <a:gd name="T1" fmla="*/ 783 h 783"/>
                <a:gd name="T2" fmla="*/ 0 w 1038"/>
                <a:gd name="T3" fmla="*/ 488 h 783"/>
                <a:gd name="T4" fmla="*/ 0 w 1038"/>
                <a:gd name="T5" fmla="*/ 0 h 783"/>
                <a:gd name="T6" fmla="*/ 1038 w 1038"/>
                <a:gd name="T7" fmla="*/ 294 h 783"/>
                <a:gd name="T8" fmla="*/ 1038 w 1038"/>
                <a:gd name="T9" fmla="*/ 78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783">
                  <a:moveTo>
                    <a:pt x="1038" y="783"/>
                  </a:moveTo>
                  <a:lnTo>
                    <a:pt x="0" y="488"/>
                  </a:lnTo>
                  <a:lnTo>
                    <a:pt x="0" y="0"/>
                  </a:lnTo>
                  <a:lnTo>
                    <a:pt x="1038" y="294"/>
                  </a:lnTo>
                  <a:lnTo>
                    <a:pt x="1038" y="783"/>
                  </a:lnTo>
                  <a:close/>
                </a:path>
              </a:pathLst>
            </a:custGeom>
            <a:solidFill>
              <a:srgbClr val="245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2" name="Freeform 20"/>
            <p:cNvSpPr>
              <a:spLocks/>
            </p:cNvSpPr>
            <p:nvPr/>
          </p:nvSpPr>
          <p:spPr bwMode="auto">
            <a:xfrm>
              <a:off x="2898" y="2457"/>
              <a:ext cx="1037" cy="783"/>
            </a:xfrm>
            <a:custGeom>
              <a:avLst/>
              <a:gdLst>
                <a:gd name="T0" fmla="*/ 1037 w 1037"/>
                <a:gd name="T1" fmla="*/ 488 h 783"/>
                <a:gd name="T2" fmla="*/ 0 w 1037"/>
                <a:gd name="T3" fmla="*/ 783 h 783"/>
                <a:gd name="T4" fmla="*/ 0 w 1037"/>
                <a:gd name="T5" fmla="*/ 294 h 783"/>
                <a:gd name="T6" fmla="*/ 1037 w 1037"/>
                <a:gd name="T7" fmla="*/ 0 h 783"/>
                <a:gd name="T8" fmla="*/ 1037 w 1037"/>
                <a:gd name="T9" fmla="*/ 488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783">
                  <a:moveTo>
                    <a:pt x="1037" y="488"/>
                  </a:moveTo>
                  <a:lnTo>
                    <a:pt x="0" y="783"/>
                  </a:lnTo>
                  <a:lnTo>
                    <a:pt x="0" y="294"/>
                  </a:lnTo>
                  <a:lnTo>
                    <a:pt x="1037" y="0"/>
                  </a:lnTo>
                  <a:lnTo>
                    <a:pt x="1037" y="48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1862" y="2156"/>
              <a:ext cx="2073" cy="595"/>
            </a:xfrm>
            <a:custGeom>
              <a:avLst/>
              <a:gdLst>
                <a:gd name="T0" fmla="*/ 2073 w 2073"/>
                <a:gd name="T1" fmla="*/ 301 h 595"/>
                <a:gd name="T2" fmla="*/ 1036 w 2073"/>
                <a:gd name="T3" fmla="*/ 595 h 595"/>
                <a:gd name="T4" fmla="*/ 0 w 2073"/>
                <a:gd name="T5" fmla="*/ 301 h 595"/>
                <a:gd name="T6" fmla="*/ 0 w 2073"/>
                <a:gd name="T7" fmla="*/ 295 h 595"/>
                <a:gd name="T8" fmla="*/ 1038 w 2073"/>
                <a:gd name="T9" fmla="*/ 0 h 595"/>
                <a:gd name="T10" fmla="*/ 2073 w 2073"/>
                <a:gd name="T11" fmla="*/ 295 h 595"/>
                <a:gd name="T12" fmla="*/ 2073 w 2073"/>
                <a:gd name="T13" fmla="*/ 30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3" h="595">
                  <a:moveTo>
                    <a:pt x="2073" y="301"/>
                  </a:moveTo>
                  <a:lnTo>
                    <a:pt x="1036" y="595"/>
                  </a:lnTo>
                  <a:lnTo>
                    <a:pt x="0" y="301"/>
                  </a:lnTo>
                  <a:lnTo>
                    <a:pt x="0" y="295"/>
                  </a:lnTo>
                  <a:lnTo>
                    <a:pt x="1038" y="0"/>
                  </a:lnTo>
                  <a:lnTo>
                    <a:pt x="2073" y="295"/>
                  </a:lnTo>
                  <a:lnTo>
                    <a:pt x="2073" y="301"/>
                  </a:lnTo>
                  <a:close/>
                </a:path>
              </a:pathLst>
            </a:custGeom>
            <a:solidFill>
              <a:srgbClr val="338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2107" y="2051"/>
              <a:ext cx="791" cy="598"/>
            </a:xfrm>
            <a:custGeom>
              <a:avLst/>
              <a:gdLst>
                <a:gd name="T0" fmla="*/ 791 w 791"/>
                <a:gd name="T1" fmla="*/ 598 h 598"/>
                <a:gd name="T2" fmla="*/ 0 w 791"/>
                <a:gd name="T3" fmla="*/ 373 h 598"/>
                <a:gd name="T4" fmla="*/ 0 w 791"/>
                <a:gd name="T5" fmla="*/ 0 h 598"/>
                <a:gd name="T6" fmla="*/ 791 w 791"/>
                <a:gd name="T7" fmla="*/ 224 h 598"/>
                <a:gd name="T8" fmla="*/ 791 w 791"/>
                <a:gd name="T9" fmla="*/ 59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1" h="598">
                  <a:moveTo>
                    <a:pt x="791" y="598"/>
                  </a:moveTo>
                  <a:lnTo>
                    <a:pt x="0" y="373"/>
                  </a:lnTo>
                  <a:lnTo>
                    <a:pt x="0" y="0"/>
                  </a:lnTo>
                  <a:lnTo>
                    <a:pt x="791" y="224"/>
                  </a:lnTo>
                  <a:lnTo>
                    <a:pt x="791" y="598"/>
                  </a:lnTo>
                  <a:close/>
                </a:path>
              </a:pathLst>
            </a:custGeom>
            <a:solidFill>
              <a:srgbClr val="2C7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2898" y="2051"/>
              <a:ext cx="792" cy="598"/>
            </a:xfrm>
            <a:custGeom>
              <a:avLst/>
              <a:gdLst>
                <a:gd name="T0" fmla="*/ 792 w 792"/>
                <a:gd name="T1" fmla="*/ 373 h 598"/>
                <a:gd name="T2" fmla="*/ 0 w 792"/>
                <a:gd name="T3" fmla="*/ 598 h 598"/>
                <a:gd name="T4" fmla="*/ 0 w 792"/>
                <a:gd name="T5" fmla="*/ 224 h 598"/>
                <a:gd name="T6" fmla="*/ 792 w 792"/>
                <a:gd name="T7" fmla="*/ 0 h 598"/>
                <a:gd name="T8" fmla="*/ 792 w 792"/>
                <a:gd name="T9" fmla="*/ 373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2" h="598">
                  <a:moveTo>
                    <a:pt x="792" y="373"/>
                  </a:moveTo>
                  <a:lnTo>
                    <a:pt x="0" y="598"/>
                  </a:lnTo>
                  <a:lnTo>
                    <a:pt x="0" y="224"/>
                  </a:lnTo>
                  <a:lnTo>
                    <a:pt x="792" y="0"/>
                  </a:lnTo>
                  <a:lnTo>
                    <a:pt x="792" y="373"/>
                  </a:lnTo>
                  <a:close/>
                </a:path>
              </a:pathLst>
            </a:custGeom>
            <a:solidFill>
              <a:srgbClr val="245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2107" y="1821"/>
              <a:ext cx="1583" cy="454"/>
            </a:xfrm>
            <a:custGeom>
              <a:avLst/>
              <a:gdLst>
                <a:gd name="T0" fmla="*/ 1583 w 1583"/>
                <a:gd name="T1" fmla="*/ 230 h 454"/>
                <a:gd name="T2" fmla="*/ 791 w 1583"/>
                <a:gd name="T3" fmla="*/ 454 h 454"/>
                <a:gd name="T4" fmla="*/ 0 w 1583"/>
                <a:gd name="T5" fmla="*/ 230 h 454"/>
                <a:gd name="T6" fmla="*/ 0 w 1583"/>
                <a:gd name="T7" fmla="*/ 225 h 454"/>
                <a:gd name="T8" fmla="*/ 791 w 1583"/>
                <a:gd name="T9" fmla="*/ 0 h 454"/>
                <a:gd name="T10" fmla="*/ 1583 w 1583"/>
                <a:gd name="T11" fmla="*/ 225 h 454"/>
                <a:gd name="T12" fmla="*/ 1583 w 1583"/>
                <a:gd name="T13" fmla="*/ 23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3" h="454">
                  <a:moveTo>
                    <a:pt x="1583" y="230"/>
                  </a:moveTo>
                  <a:lnTo>
                    <a:pt x="791" y="454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791" y="0"/>
                  </a:lnTo>
                  <a:lnTo>
                    <a:pt x="1583" y="225"/>
                  </a:lnTo>
                  <a:lnTo>
                    <a:pt x="1583" y="2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81" name="Group 18">
            <a:extLst>
              <a:ext uri="{FF2B5EF4-FFF2-40B4-BE49-F238E27FC236}">
                <a16:creationId xmlns:a16="http://schemas.microsoft.com/office/drawing/2014/main" id="{40D770CA-4BC0-454F-9537-02DAA051E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51013" y="2283179"/>
            <a:ext cx="2890050" cy="2354701"/>
            <a:chOff x="1862" y="1551"/>
            <a:chExt cx="2073" cy="1689"/>
          </a:xfrm>
        </p:grpSpPr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B5D6D70F-8A22-410A-BD15-15C2563DE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" y="2457"/>
              <a:ext cx="1038" cy="783"/>
            </a:xfrm>
            <a:custGeom>
              <a:avLst/>
              <a:gdLst>
                <a:gd name="T0" fmla="*/ 1038 w 1038"/>
                <a:gd name="T1" fmla="*/ 783 h 783"/>
                <a:gd name="T2" fmla="*/ 0 w 1038"/>
                <a:gd name="T3" fmla="*/ 488 h 783"/>
                <a:gd name="T4" fmla="*/ 0 w 1038"/>
                <a:gd name="T5" fmla="*/ 0 h 783"/>
                <a:gd name="T6" fmla="*/ 1038 w 1038"/>
                <a:gd name="T7" fmla="*/ 294 h 783"/>
                <a:gd name="T8" fmla="*/ 1038 w 1038"/>
                <a:gd name="T9" fmla="*/ 78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783">
                  <a:moveTo>
                    <a:pt x="1038" y="783"/>
                  </a:moveTo>
                  <a:lnTo>
                    <a:pt x="0" y="488"/>
                  </a:lnTo>
                  <a:lnTo>
                    <a:pt x="0" y="0"/>
                  </a:lnTo>
                  <a:lnTo>
                    <a:pt x="1038" y="294"/>
                  </a:lnTo>
                  <a:lnTo>
                    <a:pt x="1038" y="783"/>
                  </a:lnTo>
                  <a:close/>
                </a:path>
              </a:pathLst>
            </a:custGeom>
            <a:solidFill>
              <a:srgbClr val="245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32A32855-6923-494B-BB57-B7EF6907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457"/>
              <a:ext cx="1037" cy="783"/>
            </a:xfrm>
            <a:custGeom>
              <a:avLst/>
              <a:gdLst>
                <a:gd name="T0" fmla="*/ 1037 w 1037"/>
                <a:gd name="T1" fmla="*/ 488 h 783"/>
                <a:gd name="T2" fmla="*/ 0 w 1037"/>
                <a:gd name="T3" fmla="*/ 783 h 783"/>
                <a:gd name="T4" fmla="*/ 0 w 1037"/>
                <a:gd name="T5" fmla="*/ 294 h 783"/>
                <a:gd name="T6" fmla="*/ 1037 w 1037"/>
                <a:gd name="T7" fmla="*/ 0 h 783"/>
                <a:gd name="T8" fmla="*/ 1037 w 1037"/>
                <a:gd name="T9" fmla="*/ 488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783">
                  <a:moveTo>
                    <a:pt x="1037" y="488"/>
                  </a:moveTo>
                  <a:lnTo>
                    <a:pt x="0" y="783"/>
                  </a:lnTo>
                  <a:lnTo>
                    <a:pt x="0" y="294"/>
                  </a:lnTo>
                  <a:lnTo>
                    <a:pt x="1037" y="0"/>
                  </a:lnTo>
                  <a:lnTo>
                    <a:pt x="1037" y="48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C39DE7DA-AF76-4791-8BBA-4AC432914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" y="2156"/>
              <a:ext cx="2073" cy="595"/>
            </a:xfrm>
            <a:custGeom>
              <a:avLst/>
              <a:gdLst>
                <a:gd name="T0" fmla="*/ 2073 w 2073"/>
                <a:gd name="T1" fmla="*/ 301 h 595"/>
                <a:gd name="T2" fmla="*/ 1036 w 2073"/>
                <a:gd name="T3" fmla="*/ 595 h 595"/>
                <a:gd name="T4" fmla="*/ 0 w 2073"/>
                <a:gd name="T5" fmla="*/ 301 h 595"/>
                <a:gd name="T6" fmla="*/ 0 w 2073"/>
                <a:gd name="T7" fmla="*/ 295 h 595"/>
                <a:gd name="T8" fmla="*/ 1038 w 2073"/>
                <a:gd name="T9" fmla="*/ 0 h 595"/>
                <a:gd name="T10" fmla="*/ 2073 w 2073"/>
                <a:gd name="T11" fmla="*/ 295 h 595"/>
                <a:gd name="T12" fmla="*/ 2073 w 2073"/>
                <a:gd name="T13" fmla="*/ 30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3" h="595">
                  <a:moveTo>
                    <a:pt x="2073" y="301"/>
                  </a:moveTo>
                  <a:lnTo>
                    <a:pt x="1036" y="595"/>
                  </a:lnTo>
                  <a:lnTo>
                    <a:pt x="0" y="301"/>
                  </a:lnTo>
                  <a:lnTo>
                    <a:pt x="0" y="295"/>
                  </a:lnTo>
                  <a:lnTo>
                    <a:pt x="1038" y="0"/>
                  </a:lnTo>
                  <a:lnTo>
                    <a:pt x="2073" y="295"/>
                  </a:lnTo>
                  <a:lnTo>
                    <a:pt x="2073" y="301"/>
                  </a:lnTo>
                  <a:close/>
                </a:path>
              </a:pathLst>
            </a:custGeom>
            <a:solidFill>
              <a:srgbClr val="338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293D29F0-DC15-4A33-A738-10BD6D808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2051"/>
              <a:ext cx="791" cy="598"/>
            </a:xfrm>
            <a:custGeom>
              <a:avLst/>
              <a:gdLst>
                <a:gd name="T0" fmla="*/ 791 w 791"/>
                <a:gd name="T1" fmla="*/ 598 h 598"/>
                <a:gd name="T2" fmla="*/ 0 w 791"/>
                <a:gd name="T3" fmla="*/ 373 h 598"/>
                <a:gd name="T4" fmla="*/ 0 w 791"/>
                <a:gd name="T5" fmla="*/ 0 h 598"/>
                <a:gd name="T6" fmla="*/ 791 w 791"/>
                <a:gd name="T7" fmla="*/ 224 h 598"/>
                <a:gd name="T8" fmla="*/ 791 w 791"/>
                <a:gd name="T9" fmla="*/ 59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1" h="598">
                  <a:moveTo>
                    <a:pt x="791" y="598"/>
                  </a:moveTo>
                  <a:lnTo>
                    <a:pt x="0" y="373"/>
                  </a:lnTo>
                  <a:lnTo>
                    <a:pt x="0" y="0"/>
                  </a:lnTo>
                  <a:lnTo>
                    <a:pt x="791" y="224"/>
                  </a:lnTo>
                  <a:lnTo>
                    <a:pt x="791" y="598"/>
                  </a:lnTo>
                  <a:close/>
                </a:path>
              </a:pathLst>
            </a:custGeom>
            <a:solidFill>
              <a:srgbClr val="2C7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53887E58-52F8-44DF-8285-51698A381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051"/>
              <a:ext cx="792" cy="598"/>
            </a:xfrm>
            <a:custGeom>
              <a:avLst/>
              <a:gdLst>
                <a:gd name="T0" fmla="*/ 792 w 792"/>
                <a:gd name="T1" fmla="*/ 373 h 598"/>
                <a:gd name="T2" fmla="*/ 0 w 792"/>
                <a:gd name="T3" fmla="*/ 598 h 598"/>
                <a:gd name="T4" fmla="*/ 0 w 792"/>
                <a:gd name="T5" fmla="*/ 224 h 598"/>
                <a:gd name="T6" fmla="*/ 792 w 792"/>
                <a:gd name="T7" fmla="*/ 0 h 598"/>
                <a:gd name="T8" fmla="*/ 792 w 792"/>
                <a:gd name="T9" fmla="*/ 373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2" h="598">
                  <a:moveTo>
                    <a:pt x="792" y="373"/>
                  </a:moveTo>
                  <a:lnTo>
                    <a:pt x="0" y="598"/>
                  </a:lnTo>
                  <a:lnTo>
                    <a:pt x="0" y="224"/>
                  </a:lnTo>
                  <a:lnTo>
                    <a:pt x="792" y="0"/>
                  </a:lnTo>
                  <a:lnTo>
                    <a:pt x="792" y="373"/>
                  </a:lnTo>
                  <a:close/>
                </a:path>
              </a:pathLst>
            </a:custGeom>
            <a:solidFill>
              <a:srgbClr val="245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4C0B3EC-9F90-46F1-BB38-38C7B39D4A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1821"/>
              <a:ext cx="1583" cy="454"/>
            </a:xfrm>
            <a:custGeom>
              <a:avLst/>
              <a:gdLst>
                <a:gd name="T0" fmla="*/ 1583 w 1583"/>
                <a:gd name="T1" fmla="*/ 230 h 454"/>
                <a:gd name="T2" fmla="*/ 791 w 1583"/>
                <a:gd name="T3" fmla="*/ 454 h 454"/>
                <a:gd name="T4" fmla="*/ 0 w 1583"/>
                <a:gd name="T5" fmla="*/ 230 h 454"/>
                <a:gd name="T6" fmla="*/ 0 w 1583"/>
                <a:gd name="T7" fmla="*/ 225 h 454"/>
                <a:gd name="T8" fmla="*/ 791 w 1583"/>
                <a:gd name="T9" fmla="*/ 0 h 454"/>
                <a:gd name="T10" fmla="*/ 1583 w 1583"/>
                <a:gd name="T11" fmla="*/ 225 h 454"/>
                <a:gd name="T12" fmla="*/ 1583 w 1583"/>
                <a:gd name="T13" fmla="*/ 23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3" h="454">
                  <a:moveTo>
                    <a:pt x="1583" y="230"/>
                  </a:moveTo>
                  <a:lnTo>
                    <a:pt x="791" y="454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791" y="0"/>
                  </a:lnTo>
                  <a:lnTo>
                    <a:pt x="1583" y="225"/>
                  </a:lnTo>
                  <a:lnTo>
                    <a:pt x="1583" y="2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95E82F13-42A1-4BD6-A627-EC33C3458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726"/>
              <a:ext cx="603" cy="455"/>
            </a:xfrm>
            <a:custGeom>
              <a:avLst/>
              <a:gdLst>
                <a:gd name="T0" fmla="*/ 603 w 603"/>
                <a:gd name="T1" fmla="*/ 455 h 455"/>
                <a:gd name="T2" fmla="*/ 0 w 603"/>
                <a:gd name="T3" fmla="*/ 284 h 455"/>
                <a:gd name="T4" fmla="*/ 0 w 603"/>
                <a:gd name="T5" fmla="*/ 0 h 455"/>
                <a:gd name="T6" fmla="*/ 603 w 603"/>
                <a:gd name="T7" fmla="*/ 171 h 455"/>
                <a:gd name="T8" fmla="*/ 603 w 603"/>
                <a:gd name="T9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455">
                  <a:moveTo>
                    <a:pt x="603" y="455"/>
                  </a:moveTo>
                  <a:lnTo>
                    <a:pt x="0" y="284"/>
                  </a:lnTo>
                  <a:lnTo>
                    <a:pt x="0" y="0"/>
                  </a:lnTo>
                  <a:lnTo>
                    <a:pt x="603" y="171"/>
                  </a:lnTo>
                  <a:lnTo>
                    <a:pt x="603" y="455"/>
                  </a:lnTo>
                  <a:close/>
                </a:path>
              </a:pathLst>
            </a:custGeom>
            <a:solidFill>
              <a:srgbClr val="338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91F925B2-6462-4610-BF83-C9B09314E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726"/>
              <a:ext cx="603" cy="455"/>
            </a:xfrm>
            <a:custGeom>
              <a:avLst/>
              <a:gdLst>
                <a:gd name="T0" fmla="*/ 603 w 603"/>
                <a:gd name="T1" fmla="*/ 284 h 455"/>
                <a:gd name="T2" fmla="*/ 0 w 603"/>
                <a:gd name="T3" fmla="*/ 455 h 455"/>
                <a:gd name="T4" fmla="*/ 0 w 603"/>
                <a:gd name="T5" fmla="*/ 171 h 455"/>
                <a:gd name="T6" fmla="*/ 603 w 603"/>
                <a:gd name="T7" fmla="*/ 0 h 455"/>
                <a:gd name="T8" fmla="*/ 603 w 603"/>
                <a:gd name="T9" fmla="*/ 28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455">
                  <a:moveTo>
                    <a:pt x="603" y="284"/>
                  </a:moveTo>
                  <a:lnTo>
                    <a:pt x="0" y="455"/>
                  </a:lnTo>
                  <a:lnTo>
                    <a:pt x="0" y="171"/>
                  </a:lnTo>
                  <a:lnTo>
                    <a:pt x="603" y="0"/>
                  </a:lnTo>
                  <a:lnTo>
                    <a:pt x="603" y="284"/>
                  </a:lnTo>
                  <a:close/>
                </a:path>
              </a:pathLst>
            </a:custGeom>
            <a:solidFill>
              <a:srgbClr val="2C7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03369011-F68C-4CA6-ACBB-68B1D9788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551"/>
              <a:ext cx="1205" cy="346"/>
            </a:xfrm>
            <a:custGeom>
              <a:avLst/>
              <a:gdLst>
                <a:gd name="T0" fmla="*/ 1205 w 1205"/>
                <a:gd name="T1" fmla="*/ 175 h 346"/>
                <a:gd name="T2" fmla="*/ 602 w 1205"/>
                <a:gd name="T3" fmla="*/ 346 h 346"/>
                <a:gd name="T4" fmla="*/ 0 w 1205"/>
                <a:gd name="T5" fmla="*/ 175 h 346"/>
                <a:gd name="T6" fmla="*/ 0 w 1205"/>
                <a:gd name="T7" fmla="*/ 171 h 346"/>
                <a:gd name="T8" fmla="*/ 603 w 1205"/>
                <a:gd name="T9" fmla="*/ 0 h 346"/>
                <a:gd name="T10" fmla="*/ 1205 w 1205"/>
                <a:gd name="T11" fmla="*/ 171 h 346"/>
                <a:gd name="T12" fmla="*/ 1205 w 1205"/>
                <a:gd name="T13" fmla="*/ 17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5" h="346">
                  <a:moveTo>
                    <a:pt x="1205" y="175"/>
                  </a:moveTo>
                  <a:lnTo>
                    <a:pt x="602" y="346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603" y="0"/>
                  </a:lnTo>
                  <a:lnTo>
                    <a:pt x="1205" y="171"/>
                  </a:lnTo>
                  <a:lnTo>
                    <a:pt x="1205" y="175"/>
                  </a:lnTo>
                  <a:close/>
                </a:path>
              </a:pathLst>
            </a:custGeom>
            <a:solidFill>
              <a:srgbClr val="6DA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94" name="Group 18">
            <a:extLst>
              <a:ext uri="{FF2B5EF4-FFF2-40B4-BE49-F238E27FC236}">
                <a16:creationId xmlns:a16="http://schemas.microsoft.com/office/drawing/2014/main" id="{F3E2225B-D479-4B61-8C3C-6FB0E936565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09647" y="2093576"/>
            <a:ext cx="2890050" cy="2607040"/>
            <a:chOff x="1862" y="1370"/>
            <a:chExt cx="2073" cy="1870"/>
          </a:xfrm>
        </p:grpSpPr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EA263F35-AB7F-477F-9680-A147CA933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" y="2457"/>
              <a:ext cx="1038" cy="783"/>
            </a:xfrm>
            <a:custGeom>
              <a:avLst/>
              <a:gdLst>
                <a:gd name="T0" fmla="*/ 1038 w 1038"/>
                <a:gd name="T1" fmla="*/ 783 h 783"/>
                <a:gd name="T2" fmla="*/ 0 w 1038"/>
                <a:gd name="T3" fmla="*/ 488 h 783"/>
                <a:gd name="T4" fmla="*/ 0 w 1038"/>
                <a:gd name="T5" fmla="*/ 0 h 783"/>
                <a:gd name="T6" fmla="*/ 1038 w 1038"/>
                <a:gd name="T7" fmla="*/ 294 h 783"/>
                <a:gd name="T8" fmla="*/ 1038 w 1038"/>
                <a:gd name="T9" fmla="*/ 78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8" h="783">
                  <a:moveTo>
                    <a:pt x="1038" y="783"/>
                  </a:moveTo>
                  <a:lnTo>
                    <a:pt x="0" y="488"/>
                  </a:lnTo>
                  <a:lnTo>
                    <a:pt x="0" y="0"/>
                  </a:lnTo>
                  <a:lnTo>
                    <a:pt x="1038" y="294"/>
                  </a:lnTo>
                  <a:lnTo>
                    <a:pt x="1038" y="783"/>
                  </a:lnTo>
                  <a:close/>
                </a:path>
              </a:pathLst>
            </a:custGeom>
            <a:solidFill>
              <a:srgbClr val="245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DB32048B-11C1-4BC9-813E-8DAA5845A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457"/>
              <a:ext cx="1037" cy="783"/>
            </a:xfrm>
            <a:custGeom>
              <a:avLst/>
              <a:gdLst>
                <a:gd name="T0" fmla="*/ 1037 w 1037"/>
                <a:gd name="T1" fmla="*/ 488 h 783"/>
                <a:gd name="T2" fmla="*/ 0 w 1037"/>
                <a:gd name="T3" fmla="*/ 783 h 783"/>
                <a:gd name="T4" fmla="*/ 0 w 1037"/>
                <a:gd name="T5" fmla="*/ 294 h 783"/>
                <a:gd name="T6" fmla="*/ 1037 w 1037"/>
                <a:gd name="T7" fmla="*/ 0 h 783"/>
                <a:gd name="T8" fmla="*/ 1037 w 1037"/>
                <a:gd name="T9" fmla="*/ 488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7" h="783">
                  <a:moveTo>
                    <a:pt x="1037" y="488"/>
                  </a:moveTo>
                  <a:lnTo>
                    <a:pt x="0" y="783"/>
                  </a:lnTo>
                  <a:lnTo>
                    <a:pt x="0" y="294"/>
                  </a:lnTo>
                  <a:lnTo>
                    <a:pt x="1037" y="0"/>
                  </a:lnTo>
                  <a:lnTo>
                    <a:pt x="1037" y="488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378FD7FF-0006-4AC1-86A9-86B899562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" y="2156"/>
              <a:ext cx="2073" cy="595"/>
            </a:xfrm>
            <a:custGeom>
              <a:avLst/>
              <a:gdLst>
                <a:gd name="T0" fmla="*/ 2073 w 2073"/>
                <a:gd name="T1" fmla="*/ 301 h 595"/>
                <a:gd name="T2" fmla="*/ 1036 w 2073"/>
                <a:gd name="T3" fmla="*/ 595 h 595"/>
                <a:gd name="T4" fmla="*/ 0 w 2073"/>
                <a:gd name="T5" fmla="*/ 301 h 595"/>
                <a:gd name="T6" fmla="*/ 0 w 2073"/>
                <a:gd name="T7" fmla="*/ 295 h 595"/>
                <a:gd name="T8" fmla="*/ 1038 w 2073"/>
                <a:gd name="T9" fmla="*/ 0 h 595"/>
                <a:gd name="T10" fmla="*/ 2073 w 2073"/>
                <a:gd name="T11" fmla="*/ 295 h 595"/>
                <a:gd name="T12" fmla="*/ 2073 w 2073"/>
                <a:gd name="T13" fmla="*/ 30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3" h="595">
                  <a:moveTo>
                    <a:pt x="2073" y="301"/>
                  </a:moveTo>
                  <a:lnTo>
                    <a:pt x="1036" y="595"/>
                  </a:lnTo>
                  <a:lnTo>
                    <a:pt x="0" y="301"/>
                  </a:lnTo>
                  <a:lnTo>
                    <a:pt x="0" y="295"/>
                  </a:lnTo>
                  <a:lnTo>
                    <a:pt x="1038" y="0"/>
                  </a:lnTo>
                  <a:lnTo>
                    <a:pt x="2073" y="295"/>
                  </a:lnTo>
                  <a:lnTo>
                    <a:pt x="2073" y="301"/>
                  </a:lnTo>
                  <a:close/>
                </a:path>
              </a:pathLst>
            </a:custGeom>
            <a:solidFill>
              <a:srgbClr val="338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6350074B-7A44-49D6-B53C-0EDCCDEC4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2051"/>
              <a:ext cx="791" cy="598"/>
            </a:xfrm>
            <a:custGeom>
              <a:avLst/>
              <a:gdLst>
                <a:gd name="T0" fmla="*/ 791 w 791"/>
                <a:gd name="T1" fmla="*/ 598 h 598"/>
                <a:gd name="T2" fmla="*/ 0 w 791"/>
                <a:gd name="T3" fmla="*/ 373 h 598"/>
                <a:gd name="T4" fmla="*/ 0 w 791"/>
                <a:gd name="T5" fmla="*/ 0 h 598"/>
                <a:gd name="T6" fmla="*/ 791 w 791"/>
                <a:gd name="T7" fmla="*/ 224 h 598"/>
                <a:gd name="T8" fmla="*/ 791 w 791"/>
                <a:gd name="T9" fmla="*/ 598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1" h="598">
                  <a:moveTo>
                    <a:pt x="791" y="598"/>
                  </a:moveTo>
                  <a:lnTo>
                    <a:pt x="0" y="373"/>
                  </a:lnTo>
                  <a:lnTo>
                    <a:pt x="0" y="0"/>
                  </a:lnTo>
                  <a:lnTo>
                    <a:pt x="791" y="224"/>
                  </a:lnTo>
                  <a:lnTo>
                    <a:pt x="791" y="598"/>
                  </a:lnTo>
                  <a:close/>
                </a:path>
              </a:pathLst>
            </a:custGeom>
            <a:solidFill>
              <a:srgbClr val="2C7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0E177F89-4526-4B17-914F-243DFFDA4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" y="2051"/>
              <a:ext cx="792" cy="598"/>
            </a:xfrm>
            <a:custGeom>
              <a:avLst/>
              <a:gdLst>
                <a:gd name="T0" fmla="*/ 792 w 792"/>
                <a:gd name="T1" fmla="*/ 373 h 598"/>
                <a:gd name="T2" fmla="*/ 0 w 792"/>
                <a:gd name="T3" fmla="*/ 598 h 598"/>
                <a:gd name="T4" fmla="*/ 0 w 792"/>
                <a:gd name="T5" fmla="*/ 224 h 598"/>
                <a:gd name="T6" fmla="*/ 792 w 792"/>
                <a:gd name="T7" fmla="*/ 0 h 598"/>
                <a:gd name="T8" fmla="*/ 792 w 792"/>
                <a:gd name="T9" fmla="*/ 373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2" h="598">
                  <a:moveTo>
                    <a:pt x="792" y="373"/>
                  </a:moveTo>
                  <a:lnTo>
                    <a:pt x="0" y="598"/>
                  </a:lnTo>
                  <a:lnTo>
                    <a:pt x="0" y="224"/>
                  </a:lnTo>
                  <a:lnTo>
                    <a:pt x="792" y="0"/>
                  </a:lnTo>
                  <a:lnTo>
                    <a:pt x="792" y="373"/>
                  </a:lnTo>
                  <a:close/>
                </a:path>
              </a:pathLst>
            </a:custGeom>
            <a:solidFill>
              <a:srgbClr val="245A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19DCA8AF-FC51-4469-938E-3F10B8F55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1821"/>
              <a:ext cx="1583" cy="454"/>
            </a:xfrm>
            <a:custGeom>
              <a:avLst/>
              <a:gdLst>
                <a:gd name="T0" fmla="*/ 1583 w 1583"/>
                <a:gd name="T1" fmla="*/ 230 h 454"/>
                <a:gd name="T2" fmla="*/ 791 w 1583"/>
                <a:gd name="T3" fmla="*/ 454 h 454"/>
                <a:gd name="T4" fmla="*/ 0 w 1583"/>
                <a:gd name="T5" fmla="*/ 230 h 454"/>
                <a:gd name="T6" fmla="*/ 0 w 1583"/>
                <a:gd name="T7" fmla="*/ 225 h 454"/>
                <a:gd name="T8" fmla="*/ 791 w 1583"/>
                <a:gd name="T9" fmla="*/ 0 h 454"/>
                <a:gd name="T10" fmla="*/ 1583 w 1583"/>
                <a:gd name="T11" fmla="*/ 225 h 454"/>
                <a:gd name="T12" fmla="*/ 1583 w 1583"/>
                <a:gd name="T13" fmla="*/ 23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3" h="454">
                  <a:moveTo>
                    <a:pt x="1583" y="230"/>
                  </a:moveTo>
                  <a:lnTo>
                    <a:pt x="791" y="454"/>
                  </a:lnTo>
                  <a:lnTo>
                    <a:pt x="0" y="230"/>
                  </a:lnTo>
                  <a:lnTo>
                    <a:pt x="0" y="225"/>
                  </a:lnTo>
                  <a:lnTo>
                    <a:pt x="791" y="0"/>
                  </a:lnTo>
                  <a:lnTo>
                    <a:pt x="1583" y="225"/>
                  </a:lnTo>
                  <a:lnTo>
                    <a:pt x="1583" y="2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697BAC5D-DF85-4B6A-B4D2-7DE6A7AE3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726"/>
              <a:ext cx="603" cy="455"/>
            </a:xfrm>
            <a:custGeom>
              <a:avLst/>
              <a:gdLst>
                <a:gd name="T0" fmla="*/ 603 w 603"/>
                <a:gd name="T1" fmla="*/ 455 h 455"/>
                <a:gd name="T2" fmla="*/ 0 w 603"/>
                <a:gd name="T3" fmla="*/ 284 h 455"/>
                <a:gd name="T4" fmla="*/ 0 w 603"/>
                <a:gd name="T5" fmla="*/ 0 h 455"/>
                <a:gd name="T6" fmla="*/ 603 w 603"/>
                <a:gd name="T7" fmla="*/ 171 h 455"/>
                <a:gd name="T8" fmla="*/ 603 w 603"/>
                <a:gd name="T9" fmla="*/ 455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455">
                  <a:moveTo>
                    <a:pt x="603" y="455"/>
                  </a:moveTo>
                  <a:lnTo>
                    <a:pt x="0" y="284"/>
                  </a:lnTo>
                  <a:lnTo>
                    <a:pt x="0" y="0"/>
                  </a:lnTo>
                  <a:lnTo>
                    <a:pt x="603" y="171"/>
                  </a:lnTo>
                  <a:lnTo>
                    <a:pt x="603" y="455"/>
                  </a:lnTo>
                  <a:close/>
                </a:path>
              </a:pathLst>
            </a:custGeom>
            <a:solidFill>
              <a:srgbClr val="338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56E138A6-E95F-47C7-87D0-71EC101FF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2" y="1726"/>
              <a:ext cx="603" cy="455"/>
            </a:xfrm>
            <a:custGeom>
              <a:avLst/>
              <a:gdLst>
                <a:gd name="T0" fmla="*/ 603 w 603"/>
                <a:gd name="T1" fmla="*/ 284 h 455"/>
                <a:gd name="T2" fmla="*/ 0 w 603"/>
                <a:gd name="T3" fmla="*/ 455 h 455"/>
                <a:gd name="T4" fmla="*/ 0 w 603"/>
                <a:gd name="T5" fmla="*/ 171 h 455"/>
                <a:gd name="T6" fmla="*/ 603 w 603"/>
                <a:gd name="T7" fmla="*/ 0 h 455"/>
                <a:gd name="T8" fmla="*/ 603 w 603"/>
                <a:gd name="T9" fmla="*/ 28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3" h="455">
                  <a:moveTo>
                    <a:pt x="603" y="284"/>
                  </a:moveTo>
                  <a:lnTo>
                    <a:pt x="0" y="455"/>
                  </a:lnTo>
                  <a:lnTo>
                    <a:pt x="0" y="171"/>
                  </a:lnTo>
                  <a:lnTo>
                    <a:pt x="603" y="0"/>
                  </a:lnTo>
                  <a:lnTo>
                    <a:pt x="603" y="284"/>
                  </a:lnTo>
                  <a:close/>
                </a:path>
              </a:pathLst>
            </a:custGeom>
            <a:solidFill>
              <a:srgbClr val="2C7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63CE0703-F8A0-4718-9981-6A8BFB0BD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" y="1551"/>
              <a:ext cx="1205" cy="346"/>
            </a:xfrm>
            <a:custGeom>
              <a:avLst/>
              <a:gdLst>
                <a:gd name="T0" fmla="*/ 1205 w 1205"/>
                <a:gd name="T1" fmla="*/ 175 h 346"/>
                <a:gd name="T2" fmla="*/ 602 w 1205"/>
                <a:gd name="T3" fmla="*/ 346 h 346"/>
                <a:gd name="T4" fmla="*/ 0 w 1205"/>
                <a:gd name="T5" fmla="*/ 175 h 346"/>
                <a:gd name="T6" fmla="*/ 0 w 1205"/>
                <a:gd name="T7" fmla="*/ 171 h 346"/>
                <a:gd name="T8" fmla="*/ 603 w 1205"/>
                <a:gd name="T9" fmla="*/ 0 h 346"/>
                <a:gd name="T10" fmla="*/ 1205 w 1205"/>
                <a:gd name="T11" fmla="*/ 171 h 346"/>
                <a:gd name="T12" fmla="*/ 1205 w 1205"/>
                <a:gd name="T13" fmla="*/ 17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5" h="346">
                  <a:moveTo>
                    <a:pt x="1205" y="175"/>
                  </a:moveTo>
                  <a:lnTo>
                    <a:pt x="602" y="346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603" y="0"/>
                  </a:lnTo>
                  <a:lnTo>
                    <a:pt x="1205" y="171"/>
                  </a:lnTo>
                  <a:lnTo>
                    <a:pt x="1205" y="175"/>
                  </a:lnTo>
                  <a:close/>
                </a:path>
              </a:pathLst>
            </a:custGeom>
            <a:solidFill>
              <a:srgbClr val="6DA6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0CE70726-A74C-4B87-88C8-BA910F91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" y="1493"/>
              <a:ext cx="426" cy="321"/>
            </a:xfrm>
            <a:custGeom>
              <a:avLst/>
              <a:gdLst>
                <a:gd name="T0" fmla="*/ 426 w 426"/>
                <a:gd name="T1" fmla="*/ 321 h 321"/>
                <a:gd name="T2" fmla="*/ 0 w 426"/>
                <a:gd name="T3" fmla="*/ 201 h 321"/>
                <a:gd name="T4" fmla="*/ 0 w 426"/>
                <a:gd name="T5" fmla="*/ 0 h 321"/>
                <a:gd name="T6" fmla="*/ 426 w 426"/>
                <a:gd name="T7" fmla="*/ 121 h 321"/>
                <a:gd name="T8" fmla="*/ 426 w 426"/>
                <a:gd name="T9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321">
                  <a:moveTo>
                    <a:pt x="426" y="321"/>
                  </a:moveTo>
                  <a:lnTo>
                    <a:pt x="0" y="201"/>
                  </a:lnTo>
                  <a:lnTo>
                    <a:pt x="0" y="0"/>
                  </a:lnTo>
                  <a:lnTo>
                    <a:pt x="426" y="121"/>
                  </a:lnTo>
                  <a:lnTo>
                    <a:pt x="426" y="3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1440A4E5-53BC-4D3A-851F-1FF92F750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3" y="1493"/>
              <a:ext cx="425" cy="321"/>
            </a:xfrm>
            <a:custGeom>
              <a:avLst/>
              <a:gdLst>
                <a:gd name="T0" fmla="*/ 425 w 425"/>
                <a:gd name="T1" fmla="*/ 201 h 321"/>
                <a:gd name="T2" fmla="*/ 0 w 425"/>
                <a:gd name="T3" fmla="*/ 321 h 321"/>
                <a:gd name="T4" fmla="*/ 0 w 425"/>
                <a:gd name="T5" fmla="*/ 121 h 321"/>
                <a:gd name="T6" fmla="*/ 425 w 425"/>
                <a:gd name="T7" fmla="*/ 0 h 321"/>
                <a:gd name="T8" fmla="*/ 425 w 425"/>
                <a:gd name="T9" fmla="*/ 20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321">
                  <a:moveTo>
                    <a:pt x="425" y="201"/>
                  </a:moveTo>
                  <a:lnTo>
                    <a:pt x="0" y="321"/>
                  </a:lnTo>
                  <a:lnTo>
                    <a:pt x="0" y="121"/>
                  </a:lnTo>
                  <a:lnTo>
                    <a:pt x="425" y="0"/>
                  </a:lnTo>
                  <a:lnTo>
                    <a:pt x="425" y="201"/>
                  </a:lnTo>
                  <a:close/>
                </a:path>
              </a:pathLst>
            </a:custGeom>
            <a:solidFill>
              <a:srgbClr val="3383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992AFC14-1386-4D63-92B0-8791DE97E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" y="1370"/>
              <a:ext cx="851" cy="244"/>
            </a:xfrm>
            <a:custGeom>
              <a:avLst/>
              <a:gdLst>
                <a:gd name="T0" fmla="*/ 851 w 851"/>
                <a:gd name="T1" fmla="*/ 123 h 244"/>
                <a:gd name="T2" fmla="*/ 426 w 851"/>
                <a:gd name="T3" fmla="*/ 244 h 244"/>
                <a:gd name="T4" fmla="*/ 0 w 851"/>
                <a:gd name="T5" fmla="*/ 123 h 244"/>
                <a:gd name="T6" fmla="*/ 0 w 851"/>
                <a:gd name="T7" fmla="*/ 120 h 244"/>
                <a:gd name="T8" fmla="*/ 426 w 851"/>
                <a:gd name="T9" fmla="*/ 0 h 244"/>
                <a:gd name="T10" fmla="*/ 851 w 851"/>
                <a:gd name="T11" fmla="*/ 120 h 244"/>
                <a:gd name="T12" fmla="*/ 851 w 851"/>
                <a:gd name="T13" fmla="*/ 123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1" h="244">
                  <a:moveTo>
                    <a:pt x="851" y="123"/>
                  </a:moveTo>
                  <a:lnTo>
                    <a:pt x="426" y="244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426" y="0"/>
                  </a:lnTo>
                  <a:lnTo>
                    <a:pt x="851" y="120"/>
                  </a:lnTo>
                  <a:lnTo>
                    <a:pt x="851" y="12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1000">
                <a:solidFill>
                  <a:schemeClr val="bg1">
                    <a:lumMod val="50000"/>
                  </a:schemeClr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CF780282-C056-4AFD-B912-E962DB116E6E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AD146423-B140-4484-BCE1-B9E453CED552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2834DF2B-1882-4CD6-84B9-0424ADB31D95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5391629-4ADA-4B05-B504-0B747FA7469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51A14A9-7CE4-403E-AE15-9895B69C4B62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F4659F1-FB0B-478D-ADD3-362A341EE119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AFD10E86-B09F-483F-8625-C160F62E9AC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" altLang="ko-KR" sz="2400" dirty="0">
                  <a:solidFill>
                    <a:srgbClr val="2C70AE"/>
                  </a:solidFill>
                </a:rPr>
                <a:t>시계열 예측을 몬테 카를로에 적용 테스트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114" name="육각형 113">
              <a:extLst>
                <a:ext uri="{FF2B5EF4-FFF2-40B4-BE49-F238E27FC236}">
                  <a16:creationId xmlns:a16="http://schemas.microsoft.com/office/drawing/2014/main" id="{C1453A6E-90D4-4FF4-A5D6-090BB22E27B0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7EBE83-EF4B-4703-A704-164D6BBD3C23}"/>
              </a:ext>
            </a:extLst>
          </p:cNvPr>
          <p:cNvSpPr txBox="1"/>
          <p:nvPr/>
        </p:nvSpPr>
        <p:spPr>
          <a:xfrm rot="973597">
            <a:off x="889702" y="4062998"/>
            <a:ext cx="199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예측기간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E02C6E-AD85-4050-B817-83CDB0BE8799}"/>
              </a:ext>
            </a:extLst>
          </p:cNvPr>
          <p:cNvSpPr txBox="1"/>
          <p:nvPr/>
        </p:nvSpPr>
        <p:spPr>
          <a:xfrm rot="973597">
            <a:off x="8546925" y="4077323"/>
            <a:ext cx="199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예측기간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91F778F-424D-46DE-BAE3-B710532F9091}"/>
              </a:ext>
            </a:extLst>
          </p:cNvPr>
          <p:cNvSpPr txBox="1"/>
          <p:nvPr/>
        </p:nvSpPr>
        <p:spPr>
          <a:xfrm rot="973597">
            <a:off x="4473449" y="4003853"/>
            <a:ext cx="199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예측기간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EDC0A0B-D978-4630-9765-DC2A53495C93}"/>
              </a:ext>
            </a:extLst>
          </p:cNvPr>
          <p:cNvSpPr txBox="1"/>
          <p:nvPr/>
        </p:nvSpPr>
        <p:spPr>
          <a:xfrm rot="973597">
            <a:off x="1015103" y="3378028"/>
            <a:ext cx="199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훈련기간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96E881F-FDF5-4F29-9200-CF93356589AD}"/>
              </a:ext>
            </a:extLst>
          </p:cNvPr>
          <p:cNvSpPr txBox="1"/>
          <p:nvPr/>
        </p:nvSpPr>
        <p:spPr>
          <a:xfrm rot="973597">
            <a:off x="8778123" y="3430891"/>
            <a:ext cx="199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훈련기간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9187200-ECA3-474E-B495-CAE3D298DA74}"/>
              </a:ext>
            </a:extLst>
          </p:cNvPr>
          <p:cNvSpPr txBox="1"/>
          <p:nvPr/>
        </p:nvSpPr>
        <p:spPr>
          <a:xfrm rot="973597">
            <a:off x="4664682" y="3361093"/>
            <a:ext cx="199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훈련기간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7F7C1C-2DE2-4CC4-A5B3-67386C57D9B4}"/>
              </a:ext>
            </a:extLst>
          </p:cNvPr>
          <p:cNvSpPr txBox="1"/>
          <p:nvPr/>
        </p:nvSpPr>
        <p:spPr>
          <a:xfrm rot="20677936">
            <a:off x="2437894" y="3867930"/>
            <a:ext cx="16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7AFC441-A93D-439D-969B-EC034C53EB61}"/>
              </a:ext>
            </a:extLst>
          </p:cNvPr>
          <p:cNvSpPr txBox="1"/>
          <p:nvPr/>
        </p:nvSpPr>
        <p:spPr>
          <a:xfrm rot="20677936">
            <a:off x="10202051" y="3856902"/>
            <a:ext cx="16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A90EB91-5A10-49EB-B776-037F0469BEC6}"/>
              </a:ext>
            </a:extLst>
          </p:cNvPr>
          <p:cNvSpPr txBox="1"/>
          <p:nvPr/>
        </p:nvSpPr>
        <p:spPr>
          <a:xfrm rot="20677936">
            <a:off x="6137979" y="3777120"/>
            <a:ext cx="16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395B184-9C6F-40EF-824C-26DDC6D778FE}"/>
              </a:ext>
            </a:extLst>
          </p:cNvPr>
          <p:cNvSpPr txBox="1"/>
          <p:nvPr/>
        </p:nvSpPr>
        <p:spPr>
          <a:xfrm rot="20677936">
            <a:off x="5854520" y="2523226"/>
            <a:ext cx="16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D67C144-38F9-4C5A-8607-C6C5A5E4C0D7}"/>
              </a:ext>
            </a:extLst>
          </p:cNvPr>
          <p:cNvSpPr txBox="1"/>
          <p:nvPr/>
        </p:nvSpPr>
        <p:spPr>
          <a:xfrm rot="20677936">
            <a:off x="9931387" y="2572723"/>
            <a:ext cx="16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153B9DB-6D15-481C-B368-2C9B4B445DB6}"/>
              </a:ext>
            </a:extLst>
          </p:cNvPr>
          <p:cNvSpPr txBox="1"/>
          <p:nvPr/>
        </p:nvSpPr>
        <p:spPr>
          <a:xfrm rot="20677936">
            <a:off x="9831452" y="2249934"/>
            <a:ext cx="117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15</a:t>
            </a:r>
            <a:r>
              <a:rPr lang="ko-KR" altLang="en-US" sz="1400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75F6F78-0DC8-4B35-9D42-5C06F5034B07}"/>
              </a:ext>
            </a:extLst>
          </p:cNvPr>
          <p:cNvSpPr txBox="1"/>
          <p:nvPr/>
        </p:nvSpPr>
        <p:spPr>
          <a:xfrm rot="20677936">
            <a:off x="2283987" y="3150584"/>
            <a:ext cx="16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E856985-7967-4B9B-AE28-CF5CE8B721AF}"/>
              </a:ext>
            </a:extLst>
          </p:cNvPr>
          <p:cNvSpPr txBox="1"/>
          <p:nvPr/>
        </p:nvSpPr>
        <p:spPr>
          <a:xfrm rot="20677936">
            <a:off x="10115756" y="3100722"/>
            <a:ext cx="16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4FBCD00-8344-4A0F-9018-599D6408ED5A}"/>
              </a:ext>
            </a:extLst>
          </p:cNvPr>
          <p:cNvSpPr txBox="1"/>
          <p:nvPr/>
        </p:nvSpPr>
        <p:spPr>
          <a:xfrm rot="20677936">
            <a:off x="6035147" y="3086224"/>
            <a:ext cx="165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6</a:t>
            </a:r>
            <a:r>
              <a:rPr lang="ko-KR" altLang="en-US" dirty="0">
                <a:solidFill>
                  <a:schemeClr val="bg1"/>
                </a:solidFill>
              </a:rPr>
              <a:t>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34C86-63DE-4EDB-903A-37B281CCCE21}"/>
              </a:ext>
            </a:extLst>
          </p:cNvPr>
          <p:cNvSpPr txBox="1"/>
          <p:nvPr/>
        </p:nvSpPr>
        <p:spPr>
          <a:xfrm>
            <a:off x="1516341" y="479756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83CB"/>
                </a:solidFill>
              </a:rPr>
              <a:t>Epoch 1</a:t>
            </a:r>
            <a:endParaRPr lang="ko-KR" altLang="en-US" dirty="0">
              <a:solidFill>
                <a:srgbClr val="3383CB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28F78C-2645-471E-9AE6-30CBB343C0FD}"/>
              </a:ext>
            </a:extLst>
          </p:cNvPr>
          <p:cNvSpPr txBox="1"/>
          <p:nvPr/>
        </p:nvSpPr>
        <p:spPr>
          <a:xfrm>
            <a:off x="9440613" y="4769120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83CB"/>
                </a:solidFill>
              </a:rPr>
              <a:t>Epoch 3</a:t>
            </a:r>
            <a:endParaRPr lang="ko-KR" altLang="en-US" dirty="0">
              <a:solidFill>
                <a:srgbClr val="3383CB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B38DFB6-2F96-4032-A2EA-E50C038B604A}"/>
              </a:ext>
            </a:extLst>
          </p:cNvPr>
          <p:cNvSpPr txBox="1"/>
          <p:nvPr/>
        </p:nvSpPr>
        <p:spPr>
          <a:xfrm>
            <a:off x="5243959" y="4766611"/>
            <a:ext cx="218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3383CB"/>
                </a:solidFill>
              </a:rPr>
              <a:t>Epoch 2</a:t>
            </a:r>
            <a:endParaRPr lang="ko-KR" altLang="en-US" dirty="0">
              <a:solidFill>
                <a:srgbClr val="3383CB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AFDBF3-E89A-4FF9-ABA1-9A24DE963A46}"/>
              </a:ext>
            </a:extLst>
          </p:cNvPr>
          <p:cNvSpPr/>
          <p:nvPr/>
        </p:nvSpPr>
        <p:spPr>
          <a:xfrm>
            <a:off x="1517439" y="5377294"/>
            <a:ext cx="7584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133"/>
              </a:spcAft>
            </a:pPr>
            <a:r>
              <a:rPr lang="ko-KR" altLang="en-US" dirty="0">
                <a:solidFill>
                  <a:srgbClr val="3383CB"/>
                </a:solidFill>
              </a:rPr>
              <a:t>순수 시계열 데이터와 </a:t>
            </a:r>
            <a:r>
              <a:rPr lang="en-US" altLang="ko-KR" dirty="0" err="1">
                <a:solidFill>
                  <a:srgbClr val="3383CB"/>
                </a:solidFill>
              </a:rPr>
              <a:t>fbprophet</a:t>
            </a:r>
            <a:r>
              <a:rPr lang="en-US" altLang="ko-KR" dirty="0">
                <a:solidFill>
                  <a:srgbClr val="3383CB"/>
                </a:solidFill>
              </a:rPr>
              <a:t> </a:t>
            </a:r>
            <a:r>
              <a:rPr lang="ko-KR" altLang="en-US" dirty="0">
                <a:solidFill>
                  <a:srgbClr val="3383CB"/>
                </a:solidFill>
              </a:rPr>
              <a:t>적용 몬테카를로 모델 테스트 방식</a:t>
            </a:r>
            <a:r>
              <a:rPr lang="en-US" altLang="ko-KR" dirty="0">
                <a:solidFill>
                  <a:srgbClr val="3383CB"/>
                </a:solidFill>
              </a:rPr>
              <a:t>:</a:t>
            </a:r>
            <a:br>
              <a:rPr lang="en-US" altLang="ko-KR" dirty="0">
                <a:solidFill>
                  <a:srgbClr val="3383CB"/>
                </a:solidFill>
              </a:rPr>
            </a:br>
            <a:r>
              <a:rPr lang="en-US" altLang="ko-KR" dirty="0">
                <a:solidFill>
                  <a:srgbClr val="3383CB"/>
                </a:solidFill>
              </a:rPr>
              <a:t>Walk Forward </a:t>
            </a:r>
            <a:r>
              <a:rPr lang="ko-KR" altLang="en-US" dirty="0">
                <a:solidFill>
                  <a:srgbClr val="3383CB"/>
                </a:solidFill>
              </a:rPr>
              <a:t>방식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0819332-A6D6-4C5F-873C-9536EA42344E}"/>
              </a:ext>
            </a:extLst>
          </p:cNvPr>
          <p:cNvGrpSpPr/>
          <p:nvPr/>
        </p:nvGrpSpPr>
        <p:grpSpPr>
          <a:xfrm>
            <a:off x="1149120" y="5210366"/>
            <a:ext cx="405546" cy="515620"/>
            <a:chOff x="7298151" y="1228908"/>
            <a:chExt cx="405546" cy="515620"/>
          </a:xfrm>
        </p:grpSpPr>
        <p:sp>
          <p:nvSpPr>
            <p:cNvPr id="131" name="육각형 130">
              <a:extLst>
                <a:ext uri="{FF2B5EF4-FFF2-40B4-BE49-F238E27FC236}">
                  <a16:creationId xmlns:a16="http://schemas.microsoft.com/office/drawing/2014/main" id="{48010F2A-DB15-416B-A85A-087B91F25CA0}"/>
                </a:ext>
              </a:extLst>
            </p:cNvPr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32" name="육각형 131">
              <a:extLst>
                <a:ext uri="{FF2B5EF4-FFF2-40B4-BE49-F238E27FC236}">
                  <a16:creationId xmlns:a16="http://schemas.microsoft.com/office/drawing/2014/main" id="{14271A82-F109-4842-8B05-DAFDE7AED530}"/>
                </a:ext>
              </a:extLst>
            </p:cNvPr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56042-F033-46FC-88DA-018FEA8234A4}"/>
              </a:ext>
            </a:extLst>
          </p:cNvPr>
          <p:cNvSpPr/>
          <p:nvPr/>
        </p:nvSpPr>
        <p:spPr>
          <a:xfrm>
            <a:off x="1570961" y="4797560"/>
            <a:ext cx="89939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41E7F7E-4CA9-455B-9C9B-19092B869E08}"/>
              </a:ext>
            </a:extLst>
          </p:cNvPr>
          <p:cNvSpPr/>
          <p:nvPr/>
        </p:nvSpPr>
        <p:spPr>
          <a:xfrm>
            <a:off x="5297132" y="4790038"/>
            <a:ext cx="89939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79D04C1-1979-4BA2-945C-B783C3B93253}"/>
              </a:ext>
            </a:extLst>
          </p:cNvPr>
          <p:cNvSpPr/>
          <p:nvPr/>
        </p:nvSpPr>
        <p:spPr>
          <a:xfrm>
            <a:off x="9462282" y="4794468"/>
            <a:ext cx="899394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140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4;p24">
            <a:extLst>
              <a:ext uri="{FF2B5EF4-FFF2-40B4-BE49-F238E27FC236}">
                <a16:creationId xmlns:a16="http://schemas.microsoft.com/office/drawing/2014/main" id="{C56EF6C2-3B76-4AEA-BD1D-9053064AF3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1867" y="2197026"/>
            <a:ext cx="8874133" cy="4642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" altLang="ko-KR" sz="2400" dirty="0">
                  <a:solidFill>
                    <a:srgbClr val="2C70AE"/>
                  </a:solidFill>
                </a:rPr>
                <a:t>시계열 예측을 몬테 카를로에 적용 테스트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44572" y="927019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229972-F41A-4D1A-AC1D-F21B1512E091}"/>
              </a:ext>
            </a:extLst>
          </p:cNvPr>
          <p:cNvSpPr/>
          <p:nvPr/>
        </p:nvSpPr>
        <p:spPr>
          <a:xfrm>
            <a:off x="1314902" y="1111149"/>
            <a:ext cx="9931630" cy="9156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133"/>
              </a:spcAft>
            </a:pPr>
            <a:r>
              <a:rPr lang="en-US" altLang="ko-KR" dirty="0">
                <a:solidFill>
                  <a:srgbClr val="3383CB"/>
                </a:solidFill>
              </a:rPr>
              <a:t>Work Forward Test </a:t>
            </a:r>
            <a:r>
              <a:rPr lang="ko-KR" altLang="en-US" dirty="0">
                <a:solidFill>
                  <a:srgbClr val="3383CB"/>
                </a:solidFill>
              </a:rPr>
              <a:t>결과 </a:t>
            </a:r>
            <a:r>
              <a:rPr lang="en-US" altLang="ko-KR" dirty="0">
                <a:solidFill>
                  <a:srgbClr val="3383CB"/>
                </a:solidFill>
              </a:rPr>
              <a:t>:</a:t>
            </a:r>
          </a:p>
          <a:p>
            <a:pPr>
              <a:spcAft>
                <a:spcPts val="2133"/>
              </a:spcAft>
            </a:pPr>
            <a:r>
              <a:rPr lang="en-US" altLang="ko-KR" dirty="0">
                <a:solidFill>
                  <a:srgbClr val="3383CB"/>
                </a:solidFill>
              </a:rPr>
              <a:t>918</a:t>
            </a:r>
            <a:r>
              <a:rPr lang="ko-KR" altLang="en-US" dirty="0">
                <a:solidFill>
                  <a:srgbClr val="3383CB"/>
                </a:solidFill>
              </a:rPr>
              <a:t>개 기업 중 랜덤으로 뽑은 </a:t>
            </a:r>
            <a:r>
              <a:rPr lang="en-US" altLang="ko-KR" dirty="0">
                <a:solidFill>
                  <a:srgbClr val="3383CB"/>
                </a:solidFill>
              </a:rPr>
              <a:t>30</a:t>
            </a:r>
            <a:r>
              <a:rPr lang="ko-KR" altLang="en-US" dirty="0">
                <a:solidFill>
                  <a:srgbClr val="3383CB"/>
                </a:solidFill>
              </a:rPr>
              <a:t>개 기업 대상 </a:t>
            </a:r>
            <a:r>
              <a:rPr lang="en-US" altLang="ko-KR" dirty="0">
                <a:solidFill>
                  <a:srgbClr val="3383CB"/>
                </a:solidFill>
              </a:rPr>
              <a:t>2016</a:t>
            </a:r>
            <a:r>
              <a:rPr lang="ko-KR" altLang="en-US" dirty="0">
                <a:solidFill>
                  <a:srgbClr val="3383CB"/>
                </a:solidFill>
              </a:rPr>
              <a:t>년 이후 </a:t>
            </a:r>
            <a:r>
              <a:rPr lang="en-US" altLang="ko-KR" dirty="0">
                <a:solidFill>
                  <a:srgbClr val="3383CB"/>
                </a:solidFill>
              </a:rPr>
              <a:t>15</a:t>
            </a:r>
            <a:r>
              <a:rPr lang="ko-KR" altLang="en-US" dirty="0">
                <a:solidFill>
                  <a:srgbClr val="3383CB"/>
                </a:solidFill>
              </a:rPr>
              <a:t>일 단위 </a:t>
            </a:r>
            <a:r>
              <a:rPr lang="en-US" altLang="ko-KR" dirty="0">
                <a:solidFill>
                  <a:srgbClr val="3383CB"/>
                </a:solidFill>
              </a:rPr>
              <a:t>Walk Forward </a:t>
            </a:r>
            <a:r>
              <a:rPr lang="ko-KR" altLang="en-US" dirty="0">
                <a:solidFill>
                  <a:srgbClr val="3383CB"/>
                </a:solidFill>
              </a:rPr>
              <a:t>방식 측정</a:t>
            </a:r>
          </a:p>
        </p:txBody>
      </p:sp>
    </p:spTree>
    <p:extLst>
      <p:ext uri="{BB962C8B-B14F-4D97-AF65-F5344CB8AC3E}">
        <p14:creationId xmlns:p14="http://schemas.microsoft.com/office/powerpoint/2010/main" val="328816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" altLang="ko-KR" sz="2400" dirty="0">
                  <a:solidFill>
                    <a:srgbClr val="2C70AE"/>
                  </a:solidFill>
                </a:rPr>
                <a:t>시계열 예측을 몬테 카를로에 적용 테스트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82510" y="1606881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229972-F41A-4D1A-AC1D-F21B1512E091}"/>
              </a:ext>
            </a:extLst>
          </p:cNvPr>
          <p:cNvSpPr/>
          <p:nvPr/>
        </p:nvSpPr>
        <p:spPr>
          <a:xfrm>
            <a:off x="1039550" y="1746921"/>
            <a:ext cx="2964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133"/>
              </a:spcAft>
            </a:pPr>
            <a:r>
              <a:rPr lang="en-US" altLang="ko-KR" b="1" dirty="0">
                <a:solidFill>
                  <a:srgbClr val="3383CB"/>
                </a:solidFill>
              </a:rPr>
              <a:t>Work Forward Test </a:t>
            </a:r>
            <a:r>
              <a:rPr lang="ko-KR" altLang="en-US" b="1" dirty="0">
                <a:solidFill>
                  <a:srgbClr val="3383CB"/>
                </a:solidFill>
              </a:rPr>
              <a:t>결과 </a:t>
            </a:r>
            <a:r>
              <a:rPr lang="en-US" altLang="ko-KR" b="1" dirty="0">
                <a:solidFill>
                  <a:srgbClr val="3383CB"/>
                </a:solidFill>
              </a:rPr>
              <a:t>:</a:t>
            </a:r>
          </a:p>
        </p:txBody>
      </p:sp>
      <p:graphicFrame>
        <p:nvGraphicFramePr>
          <p:cNvPr id="15" name="Google Shape;171;p25">
            <a:extLst>
              <a:ext uri="{FF2B5EF4-FFF2-40B4-BE49-F238E27FC236}">
                <a16:creationId xmlns:a16="http://schemas.microsoft.com/office/drawing/2014/main" id="{47F18DFA-CCB0-4D19-B5BE-FBE08A6B1D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5745672"/>
              </p:ext>
            </p:extLst>
          </p:nvPr>
        </p:nvGraphicFramePr>
        <p:xfrm>
          <a:off x="913594" y="2197026"/>
          <a:ext cx="9898101" cy="42695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52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6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9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93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 dirty="0">
                          <a:solidFill>
                            <a:schemeClr val="bg1"/>
                          </a:solidFill>
                        </a:rPr>
                        <a:t>mae 평균 </a:t>
                      </a:r>
                      <a:endParaRPr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 dirty="0">
                          <a:solidFill>
                            <a:schemeClr val="bg1"/>
                          </a:solidFill>
                        </a:rPr>
                        <a:t>mae 표준편차</a:t>
                      </a:r>
                      <a:endParaRPr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 dirty="0">
                          <a:solidFill>
                            <a:schemeClr val="bg1"/>
                          </a:solidFill>
                        </a:rPr>
                        <a:t>fbprophet &amp; 몬테카를로</a:t>
                      </a:r>
                      <a:endParaRPr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dirty="0">
                          <a:solidFill>
                            <a:srgbClr val="245A8C"/>
                          </a:solidFill>
                          <a:highlight>
                            <a:srgbClr val="FFFFFF"/>
                          </a:highlight>
                        </a:rPr>
                        <a:t>6.910572</a:t>
                      </a:r>
                      <a:r>
                        <a:rPr lang="en" sz="2600" dirty="0">
                          <a:solidFill>
                            <a:srgbClr val="245A8C"/>
                          </a:solidFill>
                        </a:rPr>
                        <a:t> / 10 ^ 17</a:t>
                      </a:r>
                      <a:endParaRPr sz="2600" dirty="0">
                        <a:solidFill>
                          <a:srgbClr val="245A8C"/>
                        </a:solidFill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dirty="0">
                          <a:solidFill>
                            <a:srgbClr val="245A8C"/>
                          </a:solidFill>
                          <a:highlight>
                            <a:srgbClr val="FFFFFF"/>
                          </a:highlight>
                        </a:rPr>
                        <a:t>0.318159</a:t>
                      </a:r>
                      <a:endParaRPr sz="2600" dirty="0">
                        <a:solidFill>
                          <a:srgbClr val="245A8C"/>
                        </a:solidFill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700" b="1" dirty="0">
                          <a:solidFill>
                            <a:schemeClr val="bg1"/>
                          </a:solidFill>
                        </a:rPr>
                        <a:t>순수 fbprophet</a:t>
                      </a:r>
                      <a:endParaRPr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245A8C"/>
                          </a:solidFill>
                          <a:highlight>
                            <a:srgbClr val="FFFFFF"/>
                          </a:highlight>
                        </a:rPr>
                        <a:t>-4.743938</a:t>
                      </a:r>
                      <a:r>
                        <a:rPr lang="en" sz="2600">
                          <a:solidFill>
                            <a:srgbClr val="245A8C"/>
                          </a:solidFill>
                        </a:rPr>
                        <a:t> / 10 ^ 18</a:t>
                      </a:r>
                      <a:endParaRPr sz="2600">
                        <a:solidFill>
                          <a:srgbClr val="245A8C"/>
                        </a:solidFill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dirty="0">
                          <a:solidFill>
                            <a:srgbClr val="245A8C"/>
                          </a:solidFill>
                          <a:highlight>
                            <a:srgbClr val="FFFFFF"/>
                          </a:highlight>
                        </a:rPr>
                        <a:t>0.316823</a:t>
                      </a:r>
                      <a:endParaRPr sz="2600" dirty="0">
                        <a:solidFill>
                          <a:srgbClr val="245A8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2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700" b="1" dirty="0">
                          <a:solidFill>
                            <a:schemeClr val="bg1"/>
                          </a:solidFill>
                        </a:rPr>
                        <a:t>T-test p-value</a:t>
                      </a:r>
                      <a:endParaRPr sz="2700" b="1" dirty="0">
                        <a:solidFill>
                          <a:schemeClr val="bg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 dirty="0">
                          <a:solidFill>
                            <a:srgbClr val="245A8C"/>
                          </a:solidFill>
                        </a:rPr>
                        <a:t>0.99</a:t>
                      </a:r>
                      <a:endParaRPr sz="2600" dirty="0">
                        <a:solidFill>
                          <a:srgbClr val="245A8C"/>
                        </a:solidFill>
                      </a:endParaRPr>
                    </a:p>
                  </a:txBody>
                  <a:tcPr marL="121900" marR="121900" marT="121900" marB="1219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dirty="0">
                        <a:solidFill>
                          <a:srgbClr val="245A8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900" marR="121900" marT="121900" marB="1219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74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" altLang="ko-KR" sz="2400" dirty="0">
                  <a:solidFill>
                    <a:srgbClr val="2C70AE"/>
                  </a:solidFill>
                </a:rPr>
                <a:t>시계열 예측을 몬테 카를로에 적용 테스트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165415" y="1883794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229972-F41A-4D1A-AC1D-F21B1512E091}"/>
              </a:ext>
            </a:extLst>
          </p:cNvPr>
          <p:cNvSpPr/>
          <p:nvPr/>
        </p:nvSpPr>
        <p:spPr>
          <a:xfrm>
            <a:off x="1607104" y="1964342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133"/>
              </a:spcAft>
            </a:pPr>
            <a:r>
              <a:rPr lang="ko-KR" altLang="en-US" sz="2400" b="1" dirty="0">
                <a:solidFill>
                  <a:srgbClr val="245A8C"/>
                </a:solidFill>
              </a:rPr>
              <a:t>보완할 점</a:t>
            </a:r>
          </a:p>
        </p:txBody>
      </p:sp>
      <p:sp>
        <p:nvSpPr>
          <p:cNvPr id="16" name="Google Shape;178;p26">
            <a:extLst>
              <a:ext uri="{FF2B5EF4-FFF2-40B4-BE49-F238E27FC236}">
                <a16:creationId xmlns:a16="http://schemas.microsoft.com/office/drawing/2014/main" id="{3A5A724C-0D76-4975-B696-44A8A6D50901}"/>
              </a:ext>
            </a:extLst>
          </p:cNvPr>
          <p:cNvSpPr txBox="1"/>
          <p:nvPr/>
        </p:nvSpPr>
        <p:spPr>
          <a:xfrm>
            <a:off x="744729" y="2452600"/>
            <a:ext cx="10334800" cy="1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245A8C"/>
                </a:solidFill>
              </a:rPr>
              <a:t>결론적으로 fbprophet을 이용한 몬테카를로 모델은 순수 fbprophet 시계열 데이터 모델에 비해 좋은 성능을 보여주지 못하는 것으로 나타남.</a:t>
            </a:r>
            <a:endParaRPr sz="2000" dirty="0">
              <a:solidFill>
                <a:srgbClr val="245A8C"/>
              </a:solidFill>
            </a:endParaRPr>
          </a:p>
          <a:p>
            <a:endParaRPr sz="2000" dirty="0">
              <a:solidFill>
                <a:srgbClr val="245A8C"/>
              </a:solidFill>
            </a:endParaRPr>
          </a:p>
          <a:p>
            <a:pPr marL="529162" indent="-342900">
              <a:buSzPts val="14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245A8C"/>
                </a:solidFill>
              </a:rPr>
              <a:t>그러나 fbprophet과 몬테카를로 모델의 mae 평균의 t-test 의 p-value는 100% 가까워 두 모델의 평균의 차이는 우연에 의한 것으로 나타났고 사실상 둘의 평균은 같다는 결론에 도달하였다.</a:t>
            </a:r>
            <a:endParaRPr sz="2000" dirty="0">
              <a:solidFill>
                <a:srgbClr val="245A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645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699763" y="430903"/>
            <a:ext cx="101323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23822" y="430903"/>
            <a:ext cx="216998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31475" y="340313"/>
            <a:ext cx="1164238" cy="288032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0049" y="284274"/>
            <a:ext cx="1124617" cy="276999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돈조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07104" y="222718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주가예측 프로젝트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70962" y="479242"/>
            <a:ext cx="3959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INTRODUCE TEAM MEMBER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43889" y="422531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문혜경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077408" y="422531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신섭재</a:t>
            </a:r>
            <a:endParaRPr lang="ko-KR" altLang="en-US" sz="1400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229359" y="422531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김보수</a:t>
            </a:r>
            <a:endParaRPr lang="ko-KR" altLang="en-US" sz="1400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3822" y="2244840"/>
            <a:ext cx="1607720" cy="1640624"/>
            <a:chOff x="1164820" y="2214359"/>
            <a:chExt cx="1958920" cy="1902559"/>
          </a:xfrm>
        </p:grpSpPr>
        <p:sp>
          <p:nvSpPr>
            <p:cNvPr id="92" name="육각형 91"/>
            <p:cNvSpPr/>
            <p:nvPr/>
          </p:nvSpPr>
          <p:spPr>
            <a:xfrm rot="16200000">
              <a:off x="1283778" y="2276956"/>
              <a:ext cx="1893132" cy="1786792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L" panose="02020603020101020101" pitchFamily="18" charset="-127"/>
              </a:endParaRPr>
            </a:p>
          </p:txBody>
        </p:sp>
        <p:sp>
          <p:nvSpPr>
            <p:cNvPr id="91" name="육각형 90"/>
            <p:cNvSpPr/>
            <p:nvPr/>
          </p:nvSpPr>
          <p:spPr>
            <a:xfrm rot="16200000">
              <a:off x="1111650" y="2267529"/>
              <a:ext cx="1893132" cy="1786792"/>
            </a:xfrm>
            <a:prstGeom prst="hexagon">
              <a:avLst/>
            </a:prstGeom>
            <a:blipFill dpi="0" rotWithShape="0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L" panose="02020603020101020101" pitchFamily="18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2817605" y="2252969"/>
            <a:ext cx="1633587" cy="1632496"/>
            <a:chOff x="1133303" y="2223786"/>
            <a:chExt cx="1990437" cy="1893133"/>
          </a:xfrm>
        </p:grpSpPr>
        <p:sp>
          <p:nvSpPr>
            <p:cNvPr id="100" name="육각형 99"/>
            <p:cNvSpPr/>
            <p:nvPr/>
          </p:nvSpPr>
          <p:spPr>
            <a:xfrm rot="16200000">
              <a:off x="1283778" y="2276956"/>
              <a:ext cx="1893132" cy="1786792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L" panose="02020603020101020101" pitchFamily="18" charset="-127"/>
              </a:endParaRPr>
            </a:p>
          </p:txBody>
        </p:sp>
        <p:sp>
          <p:nvSpPr>
            <p:cNvPr id="98" name="육각형 97"/>
            <p:cNvSpPr/>
            <p:nvPr/>
          </p:nvSpPr>
          <p:spPr>
            <a:xfrm rot="16200000">
              <a:off x="1080134" y="2276956"/>
              <a:ext cx="1893132" cy="1786793"/>
            </a:xfrm>
            <a:prstGeom prst="hexagon">
              <a:avLst/>
            </a:prstGeom>
            <a:blipFill dpi="0" rotWithShape="0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L" panose="02020603020101020101" pitchFamily="18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5063120" y="2244840"/>
            <a:ext cx="1607720" cy="1640624"/>
            <a:chOff x="1164820" y="2214359"/>
            <a:chExt cx="1958920" cy="1902559"/>
          </a:xfrm>
        </p:grpSpPr>
        <p:sp>
          <p:nvSpPr>
            <p:cNvPr id="104" name="육각형 103"/>
            <p:cNvSpPr/>
            <p:nvPr/>
          </p:nvSpPr>
          <p:spPr>
            <a:xfrm rot="16200000">
              <a:off x="1283778" y="2276956"/>
              <a:ext cx="1893132" cy="1786792"/>
            </a:xfrm>
            <a:prstGeom prst="hexagon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L" panose="02020603020101020101" pitchFamily="18" charset="-127"/>
              </a:endParaRPr>
            </a:p>
          </p:txBody>
        </p:sp>
        <p:sp>
          <p:nvSpPr>
            <p:cNvPr id="102" name="육각형 101"/>
            <p:cNvSpPr/>
            <p:nvPr/>
          </p:nvSpPr>
          <p:spPr>
            <a:xfrm rot="16200000">
              <a:off x="1111650" y="2267529"/>
              <a:ext cx="1893132" cy="1786792"/>
            </a:xfrm>
            <a:prstGeom prst="hexagon">
              <a:avLst/>
            </a:prstGeom>
            <a:blipFill dpi="0" rotWithShape="0">
              <a:blip r:embed="rId4"/>
              <a:srcRect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L" panose="02020603020101020101" pitchFamily="18" charset="-127"/>
              </a:endParaRPr>
            </a:p>
          </p:txBody>
        </p:sp>
      </p:grpSp>
      <p:sp>
        <p:nvSpPr>
          <p:cNvPr id="109" name="육각형 108"/>
          <p:cNvSpPr/>
          <p:nvPr/>
        </p:nvSpPr>
        <p:spPr>
          <a:xfrm rot="16200000">
            <a:off x="10821472" y="315972"/>
            <a:ext cx="243540" cy="22986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14D3B1B-7E1C-40DB-AFB1-11A1562082F3}"/>
              </a:ext>
            </a:extLst>
          </p:cNvPr>
          <p:cNvGrpSpPr/>
          <p:nvPr/>
        </p:nvGrpSpPr>
        <p:grpSpPr>
          <a:xfrm>
            <a:off x="9617582" y="2221980"/>
            <a:ext cx="1607720" cy="2288252"/>
            <a:chOff x="7282769" y="2244840"/>
            <a:chExt cx="1607720" cy="228825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E5E1C2-C6D1-47BC-8E9B-494F646E77F8}"/>
                </a:ext>
              </a:extLst>
            </p:cNvPr>
            <p:cNvSpPr txBox="1"/>
            <p:nvPr/>
          </p:nvSpPr>
          <p:spPr>
            <a:xfrm>
              <a:off x="7499310" y="422531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7000"/>
                      </a:schemeClr>
                    </a:solidFill>
                  </a:ln>
                  <a:solidFill>
                    <a:schemeClr val="accent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정우진</a:t>
              </a: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3B18783-177B-4FF1-8A38-D34B82A51F2F}"/>
                </a:ext>
              </a:extLst>
            </p:cNvPr>
            <p:cNvGrpSpPr/>
            <p:nvPr/>
          </p:nvGrpSpPr>
          <p:grpSpPr>
            <a:xfrm>
              <a:off x="7282769" y="2244840"/>
              <a:ext cx="1607720" cy="1640624"/>
              <a:chOff x="1164820" y="2214359"/>
              <a:chExt cx="1958920" cy="1902559"/>
            </a:xfrm>
          </p:grpSpPr>
          <p:sp>
            <p:nvSpPr>
              <p:cNvPr id="41" name="육각형 40">
                <a:extLst>
                  <a:ext uri="{FF2B5EF4-FFF2-40B4-BE49-F238E27FC236}">
                    <a16:creationId xmlns:a16="http://schemas.microsoft.com/office/drawing/2014/main" id="{252FE7B8-F496-4FF7-8879-F78C71FACF19}"/>
                  </a:ext>
                </a:extLst>
              </p:cNvPr>
              <p:cNvSpPr/>
              <p:nvPr/>
            </p:nvSpPr>
            <p:spPr>
              <a:xfrm rot="16200000">
                <a:off x="1283778" y="2276956"/>
                <a:ext cx="1893132" cy="1786792"/>
              </a:xfrm>
              <a:prstGeom prst="hexagon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남산체 L" panose="02020603020101020101" pitchFamily="18" charset="-127"/>
                </a:endParaRPr>
              </a:p>
            </p:txBody>
          </p:sp>
          <p:sp>
            <p:nvSpPr>
              <p:cNvPr id="40" name="육각형 39">
                <a:extLst>
                  <a:ext uri="{FF2B5EF4-FFF2-40B4-BE49-F238E27FC236}">
                    <a16:creationId xmlns:a16="http://schemas.microsoft.com/office/drawing/2014/main" id="{44F72A03-CB45-49E8-A42B-DDFCABEB7BAD}"/>
                  </a:ext>
                </a:extLst>
              </p:cNvPr>
              <p:cNvSpPr/>
              <p:nvPr/>
            </p:nvSpPr>
            <p:spPr>
              <a:xfrm rot="16200000">
                <a:off x="1111650" y="2267529"/>
                <a:ext cx="1893132" cy="1786792"/>
              </a:xfrm>
              <a:prstGeom prst="hexagon">
                <a:avLst/>
              </a:prstGeom>
              <a:blipFill dpi="0" rotWithShape="0">
                <a:blip r:embed="rId5"/>
                <a:srcRect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남산체 L" panose="02020603020101020101" pitchFamily="18" charset="-127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DD23BF-CD5C-4A98-AC55-8AC19259FA79}"/>
              </a:ext>
            </a:extLst>
          </p:cNvPr>
          <p:cNvGrpSpPr/>
          <p:nvPr/>
        </p:nvGrpSpPr>
        <p:grpSpPr>
          <a:xfrm>
            <a:off x="7282769" y="2244840"/>
            <a:ext cx="1607720" cy="2288252"/>
            <a:chOff x="7282769" y="2244840"/>
            <a:chExt cx="1607720" cy="2288252"/>
          </a:xfrm>
        </p:grpSpPr>
        <p:sp>
          <p:nvSpPr>
            <p:cNvPr id="74" name="TextBox 73"/>
            <p:cNvSpPr txBox="1"/>
            <p:nvPr/>
          </p:nvSpPr>
          <p:spPr>
            <a:xfrm>
              <a:off x="7499310" y="422531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n>
                    <a:solidFill>
                      <a:schemeClr val="accent1">
                        <a:alpha val="7000"/>
                      </a:schemeClr>
                    </a:solidFill>
                  </a:ln>
                  <a:solidFill>
                    <a:schemeClr val="accent1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박종성</a:t>
              </a:r>
            </a:p>
          </p:txBody>
        </p:sp>
        <p:grpSp>
          <p:nvGrpSpPr>
            <p:cNvPr id="105" name="그룹 104"/>
            <p:cNvGrpSpPr/>
            <p:nvPr/>
          </p:nvGrpSpPr>
          <p:grpSpPr>
            <a:xfrm>
              <a:off x="7282769" y="2244840"/>
              <a:ext cx="1607720" cy="1640624"/>
              <a:chOff x="1164820" y="2214359"/>
              <a:chExt cx="1958920" cy="1902559"/>
            </a:xfrm>
          </p:grpSpPr>
          <p:sp>
            <p:nvSpPr>
              <p:cNvPr id="108" name="육각형 107"/>
              <p:cNvSpPr/>
              <p:nvPr/>
            </p:nvSpPr>
            <p:spPr>
              <a:xfrm rot="16200000">
                <a:off x="1283778" y="2276956"/>
                <a:ext cx="1893132" cy="1786792"/>
              </a:xfrm>
              <a:prstGeom prst="hexagon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남산체 L" panose="02020603020101020101" pitchFamily="18" charset="-127"/>
                </a:endParaRPr>
              </a:p>
            </p:txBody>
          </p:sp>
          <p:sp>
            <p:nvSpPr>
              <p:cNvPr id="106" name="육각형 105"/>
              <p:cNvSpPr/>
              <p:nvPr/>
            </p:nvSpPr>
            <p:spPr>
              <a:xfrm rot="16200000">
                <a:off x="1111650" y="2267529"/>
                <a:ext cx="1893132" cy="1786792"/>
              </a:xfrm>
              <a:prstGeom prst="hexagon">
                <a:avLst/>
              </a:prstGeom>
              <a:blipFill dpi="0" rotWithShape="0">
                <a:blip r:embed="rId6"/>
                <a:srcRect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08서울남산체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3227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86;p27">
            <a:extLst>
              <a:ext uri="{FF2B5EF4-FFF2-40B4-BE49-F238E27FC236}">
                <a16:creationId xmlns:a16="http://schemas.microsoft.com/office/drawing/2014/main" id="{FD4F4A87-E528-4FEB-AEE2-0BAE16D891DE}"/>
              </a:ext>
            </a:extLst>
          </p:cNvPr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" altLang="ko-KR" sz="2400" dirty="0">
                  <a:solidFill>
                    <a:srgbClr val="2C70AE"/>
                  </a:solidFill>
                </a:rPr>
                <a:t>시계열 예측을 몬테 카를로에 적용 테스트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2357" y="2587736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229972-F41A-4D1A-AC1D-F21B1512E091}"/>
              </a:ext>
            </a:extLst>
          </p:cNvPr>
          <p:cNvSpPr/>
          <p:nvPr/>
        </p:nvSpPr>
        <p:spPr>
          <a:xfrm>
            <a:off x="1404915" y="27340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2133"/>
              </a:spcAft>
            </a:pPr>
            <a:r>
              <a:rPr lang="ko-KR" altLang="en-US" sz="2400" b="1" dirty="0">
                <a:solidFill>
                  <a:srgbClr val="245A8C"/>
                </a:solidFill>
              </a:rPr>
              <a:t>결론</a:t>
            </a:r>
          </a:p>
        </p:txBody>
      </p:sp>
      <p:sp>
        <p:nvSpPr>
          <p:cNvPr id="16" name="Google Shape;178;p26">
            <a:extLst>
              <a:ext uri="{FF2B5EF4-FFF2-40B4-BE49-F238E27FC236}">
                <a16:creationId xmlns:a16="http://schemas.microsoft.com/office/drawing/2014/main" id="{3A5A724C-0D76-4975-B696-44A8A6D50901}"/>
              </a:ext>
            </a:extLst>
          </p:cNvPr>
          <p:cNvSpPr txBox="1"/>
          <p:nvPr/>
        </p:nvSpPr>
        <p:spPr>
          <a:xfrm>
            <a:off x="723372" y="3170428"/>
            <a:ext cx="10334800" cy="1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45A8C"/>
                </a:solidFill>
              </a:rPr>
              <a:t>과거 데이터만으로는 미래데이터 추론에 부족함</a:t>
            </a:r>
          </a:p>
          <a:p>
            <a:endParaRPr lang="ko-KR" altLang="en-US" sz="2000" dirty="0">
              <a:solidFill>
                <a:srgbClr val="245A8C"/>
              </a:solidFill>
            </a:endParaRPr>
          </a:p>
          <a:p>
            <a:pPr marL="529162" indent="-342900">
              <a:buSzPts val="1400"/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245A8C"/>
                </a:solidFill>
              </a:rPr>
              <a:t>과거 데이터 뿐만 아니라 현재의 데이터를 포함하여 추론 모델을 만들 필요성 인식</a:t>
            </a: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69651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3383493" y="3105834"/>
            <a:ext cx="531120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MVAR Project</a:t>
            </a:r>
            <a:endParaRPr lang="ko-KR" altLang="en-US" sz="320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육각형 6"/>
          <p:cNvSpPr/>
          <p:nvPr/>
        </p:nvSpPr>
        <p:spPr>
          <a:xfrm rot="16200000">
            <a:off x="5902394" y="2360829"/>
            <a:ext cx="651538" cy="61494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8" name="육각형 7"/>
          <p:cNvSpPr/>
          <p:nvPr/>
        </p:nvSpPr>
        <p:spPr>
          <a:xfrm rot="16200000">
            <a:off x="5713324" y="2360829"/>
            <a:ext cx="651540" cy="61494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87110" y="3699219"/>
            <a:ext cx="2435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최소분산 포트폴리오</a:t>
            </a:r>
            <a:endParaRPr lang="fr-FR" altLang="ko-KR" sz="1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5697" y="2468244"/>
            <a:ext cx="466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</a:t>
            </a:r>
            <a:endParaRPr lang="ko-KR" altLang="en-US" sz="2000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426901" y="3687628"/>
            <a:ext cx="3246777" cy="0"/>
          </a:xfrm>
          <a:prstGeom prst="line">
            <a:avLst/>
          </a:prstGeom>
          <a:ln w="9525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426901" y="3177963"/>
            <a:ext cx="3246777" cy="0"/>
          </a:xfrm>
          <a:prstGeom prst="line">
            <a:avLst/>
          </a:prstGeom>
          <a:ln w="9525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73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7B246C4D-557D-4E85-9E6F-5CE07E3EF2E7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98D86DED-4E32-4744-AB63-D179BDC61953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0A463613-2A37-465D-AEF1-ED3C27A4372F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BAB474E-DE51-4B00-9ED2-AE39C52E7CE6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ECDBE77-24AC-43DA-BE77-96B67046BD41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4C0D314-6310-45AE-9C73-1440F640B688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33E2508B-3B02-4F96-88A1-4AB3208204F4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최소분산투자 프로젝트 목차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71" name="육각형 70">
              <a:extLst>
                <a:ext uri="{FF2B5EF4-FFF2-40B4-BE49-F238E27FC236}">
                  <a16:creationId xmlns:a16="http://schemas.microsoft.com/office/drawing/2014/main" id="{41CD5971-11F7-4890-825D-482DF386239A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4C150E-0A27-4A45-A651-BCEE63551ACD}"/>
              </a:ext>
            </a:extLst>
          </p:cNvPr>
          <p:cNvGrpSpPr/>
          <p:nvPr/>
        </p:nvGrpSpPr>
        <p:grpSpPr>
          <a:xfrm>
            <a:off x="944733" y="2331376"/>
            <a:ext cx="10781865" cy="2195247"/>
            <a:chOff x="699763" y="2502105"/>
            <a:chExt cx="9572741" cy="1803567"/>
          </a:xfrm>
        </p:grpSpPr>
        <p:sp>
          <p:nvSpPr>
            <p:cNvPr id="5" name="오각형 4"/>
            <p:cNvSpPr/>
            <p:nvPr/>
          </p:nvSpPr>
          <p:spPr>
            <a:xfrm>
              <a:off x="761661" y="2956265"/>
              <a:ext cx="2126683" cy="1349406"/>
            </a:xfrm>
            <a:prstGeom prst="homePlat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갈매기형 수장 5"/>
            <p:cNvSpPr/>
            <p:nvPr/>
          </p:nvSpPr>
          <p:spPr>
            <a:xfrm>
              <a:off x="2402204" y="2956266"/>
              <a:ext cx="2211366" cy="134940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갈매기형 수장 41"/>
            <p:cNvSpPr/>
            <p:nvPr/>
          </p:nvSpPr>
          <p:spPr>
            <a:xfrm>
              <a:off x="4127430" y="2956266"/>
              <a:ext cx="2211366" cy="1349406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갈매기형 수장 42"/>
            <p:cNvSpPr/>
            <p:nvPr/>
          </p:nvSpPr>
          <p:spPr>
            <a:xfrm>
              <a:off x="5852656" y="2956266"/>
              <a:ext cx="2211366" cy="1349406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7577882" y="2956266"/>
              <a:ext cx="2211366" cy="1349406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99763" y="2502105"/>
              <a:ext cx="11452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STEP</a:t>
              </a:r>
              <a:r>
                <a:rPr lang="en-US" altLang="ko-KR" sz="28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1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23227" y="2502105"/>
              <a:ext cx="11452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STEP</a:t>
              </a:r>
              <a:r>
                <a:rPr lang="en-US" altLang="ko-KR" sz="28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2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068365" y="2502105"/>
              <a:ext cx="11452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STEP</a:t>
              </a:r>
              <a:r>
                <a:rPr lang="en-US" altLang="ko-KR" sz="28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3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775064" y="2502105"/>
              <a:ext cx="11452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STEP</a:t>
              </a:r>
              <a:r>
                <a:rPr lang="en-US" altLang="ko-KR" sz="28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4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520202" y="2502105"/>
              <a:ext cx="11452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STEP</a:t>
              </a:r>
              <a:r>
                <a:rPr lang="en-US" altLang="ko-KR" sz="28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F83857-63D1-46E8-8359-EFDB6FB89088}"/>
                </a:ext>
              </a:extLst>
            </p:cNvPr>
            <p:cNvSpPr txBox="1"/>
            <p:nvPr/>
          </p:nvSpPr>
          <p:spPr>
            <a:xfrm>
              <a:off x="1025013" y="3492755"/>
              <a:ext cx="1237158" cy="369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개발배경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D072733-AB95-4C16-8FDF-95D519F0AA9C}"/>
                </a:ext>
              </a:extLst>
            </p:cNvPr>
            <p:cNvSpPr txBox="1"/>
            <p:nvPr/>
          </p:nvSpPr>
          <p:spPr>
            <a:xfrm>
              <a:off x="3132377" y="3479486"/>
              <a:ext cx="1621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서비스 개요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7D401D-3605-4CD4-8151-FC82BDFCA5FA}"/>
                </a:ext>
              </a:extLst>
            </p:cNvPr>
            <p:cNvSpPr txBox="1"/>
            <p:nvPr/>
          </p:nvSpPr>
          <p:spPr>
            <a:xfrm>
              <a:off x="4811305" y="3462734"/>
              <a:ext cx="156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</a:rPr>
                <a:t>서비스 설계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4A91AFB-EB7A-4AC6-A1E8-3F2C8F3BB2D2}"/>
                </a:ext>
              </a:extLst>
            </p:cNvPr>
            <p:cNvSpPr txBox="1"/>
            <p:nvPr/>
          </p:nvSpPr>
          <p:spPr>
            <a:xfrm>
              <a:off x="6770507" y="3477467"/>
              <a:ext cx="1564286" cy="303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모델링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60883D-68F9-4A4F-B25C-72F9B7B4135C}"/>
                </a:ext>
              </a:extLst>
            </p:cNvPr>
            <p:cNvSpPr txBox="1"/>
            <p:nvPr/>
          </p:nvSpPr>
          <p:spPr>
            <a:xfrm>
              <a:off x="8708218" y="3488710"/>
              <a:ext cx="1564286" cy="303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bg1"/>
                  </a:solidFill>
                </a:rPr>
                <a:t>구현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978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85186" y="1908744"/>
            <a:ext cx="4391903" cy="36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머신러닝과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금융공학의 접목 </a:t>
            </a:r>
          </a:p>
        </p:txBody>
      </p:sp>
      <p:pic>
        <p:nvPicPr>
          <p:cNvPr id="45" name="Google Shape;69;p15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5738356" y="2317972"/>
            <a:ext cx="1898299" cy="18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70;p15"/>
          <p:cNvSpPr/>
          <p:nvPr/>
        </p:nvSpPr>
        <p:spPr>
          <a:xfrm>
            <a:off x="7642646" y="2580033"/>
            <a:ext cx="1238400" cy="11667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47" name="Google Shape;71;p1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9054221" y="2303540"/>
            <a:ext cx="2581383" cy="18983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/>
          <p:cNvSpPr txBox="1"/>
          <p:nvPr/>
        </p:nvSpPr>
        <p:spPr>
          <a:xfrm>
            <a:off x="5893954" y="4338205"/>
            <a:ext cx="1443182" cy="3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accent1"/>
                </a:solidFill>
              </a:rPr>
              <a:t>금융공학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54308" y="4274127"/>
            <a:ext cx="1443182" cy="365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accent1"/>
                </a:solidFill>
              </a:rPr>
              <a:t>머신러닝</a:t>
            </a:r>
          </a:p>
        </p:txBody>
      </p:sp>
      <p:sp>
        <p:nvSpPr>
          <p:cNvPr id="50" name="TextBox 27"/>
          <p:cNvSpPr txBox="1"/>
          <p:nvPr/>
        </p:nvSpPr>
        <p:spPr>
          <a:xfrm>
            <a:off x="1044915" y="3398971"/>
            <a:ext cx="4391903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b="1" dirty="0">
                <a:solidFill>
                  <a:schemeClr val="accent1"/>
                </a:solidFill>
              </a:rPr>
              <a:t>다수의 주식을 포함하는 포트폴리오의 이익률과 변동률에 따른 적절한 투자 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b="1" dirty="0">
                <a:solidFill>
                  <a:schemeClr val="accent1"/>
                </a:solidFill>
              </a:rPr>
              <a:t>비중 결정.</a:t>
            </a:r>
            <a:endParaRPr lang="en-US" altLang="ko-KR" sz="1200" b="1" dirty="0">
              <a:solidFill>
                <a:schemeClr val="accent1"/>
              </a:solidFill>
              <a:latin typeface="08서울남산체 L"/>
              <a:ea typeface="08서울남산체 L"/>
            </a:endParaRPr>
          </a:p>
        </p:txBody>
      </p:sp>
      <p:sp>
        <p:nvSpPr>
          <p:cNvPr id="51" name="TextBox 27"/>
          <p:cNvSpPr txBox="1"/>
          <p:nvPr/>
        </p:nvSpPr>
        <p:spPr>
          <a:xfrm>
            <a:off x="1026245" y="4743658"/>
            <a:ext cx="4231555" cy="824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dirty="0">
                <a:solidFill>
                  <a:schemeClr val="accent1"/>
                </a:solidFill>
              </a:rPr>
              <a:t>추후 개발할 시스템 트레이딩 머신의 포트폴리오 비중 결정 컴포넌트 개발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200" dirty="0">
              <a:solidFill>
                <a:schemeClr val="accent1"/>
              </a:solidFill>
              <a:latin typeface="08서울남산체 L"/>
              <a:ea typeface="08서울남산체 L"/>
            </a:endParaRPr>
          </a:p>
        </p:txBody>
      </p:sp>
      <p:grpSp>
        <p:nvGrpSpPr>
          <p:cNvPr id="52" name="그룹 11"/>
          <p:cNvGrpSpPr/>
          <p:nvPr/>
        </p:nvGrpSpPr>
        <p:grpSpPr>
          <a:xfrm>
            <a:off x="755691" y="1606881"/>
            <a:ext cx="405546" cy="515620"/>
            <a:chOff x="7298151" y="1228908"/>
            <a:chExt cx="405546" cy="515620"/>
          </a:xfrm>
        </p:grpSpPr>
        <p:sp>
          <p:nvSpPr>
            <p:cNvPr id="5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grpSp>
        <p:nvGrpSpPr>
          <p:cNvPr id="55" name="그룹 11"/>
          <p:cNvGrpSpPr/>
          <p:nvPr/>
        </p:nvGrpSpPr>
        <p:grpSpPr>
          <a:xfrm>
            <a:off x="720478" y="3171190"/>
            <a:ext cx="405546" cy="515620"/>
            <a:chOff x="7298151" y="1228908"/>
            <a:chExt cx="405546" cy="515620"/>
          </a:xfrm>
        </p:grpSpPr>
        <p:sp>
          <p:nvSpPr>
            <p:cNvPr id="56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7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grpSp>
        <p:nvGrpSpPr>
          <p:cNvPr id="58" name="그룹 11"/>
          <p:cNvGrpSpPr/>
          <p:nvPr/>
        </p:nvGrpSpPr>
        <p:grpSpPr>
          <a:xfrm>
            <a:off x="742991" y="4636885"/>
            <a:ext cx="405546" cy="515620"/>
            <a:chOff x="7298151" y="1228908"/>
            <a:chExt cx="405546" cy="515620"/>
          </a:xfrm>
        </p:grpSpPr>
        <p:sp>
          <p:nvSpPr>
            <p:cNvPr id="59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60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FFCCE77-6C68-41A7-B605-10C3EF5748A3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648A670-A6E8-4668-99D0-2CE817366A2D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E2C77DC-4D0A-4111-BE05-918C4CBF2BC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52915B4-4F9E-4158-8997-8F2E16D7359C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AF74C0A-9336-411C-941B-B13DC062C2CE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230937-1D4F-410B-8CF0-B13D7FDFD0DE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78FF4E0-DD62-48AD-9C9D-F84DA7E5AABD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ko-KR" altLang="en-US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개발배경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6" name="육각형 35">
              <a:extLst>
                <a:ext uri="{FF2B5EF4-FFF2-40B4-BE49-F238E27FC236}">
                  <a16:creationId xmlns:a16="http://schemas.microsoft.com/office/drawing/2014/main" id="{CA3EF88F-A321-4E43-A343-AD77D84A9EE7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5341E0-FDCA-43A0-809B-E025C36037C7}"/>
              </a:ext>
            </a:extLst>
          </p:cNvPr>
          <p:cNvSpPr/>
          <p:nvPr/>
        </p:nvSpPr>
        <p:spPr>
          <a:xfrm>
            <a:off x="5436818" y="1342103"/>
            <a:ext cx="6612614" cy="438764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46459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570962" y="479242"/>
            <a:ext cx="1739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kern="0">
                <a:solidFill>
                  <a:schemeClr val="accent1"/>
                </a:solidFill>
              </a:rPr>
              <a:t>서비스개요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36663" y="1908744"/>
            <a:ext cx="4391903" cy="36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1"/>
                </a:solidFill>
              </a:rPr>
              <a:t>기획 이유</a:t>
            </a:r>
            <a:r>
              <a:rPr lang="ko-KR" altLang="en-US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0" name="TextBox 27"/>
          <p:cNvSpPr txBox="1"/>
          <p:nvPr/>
        </p:nvSpPr>
        <p:spPr>
          <a:xfrm>
            <a:off x="1958155" y="3686809"/>
            <a:ext cx="4391903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1"/>
                </a:solidFill>
              </a:rPr>
              <a:t>핵심 서비스</a:t>
            </a:r>
            <a:endParaRPr lang="en-US" altLang="ko-KR" sz="1200" b="1">
              <a:solidFill>
                <a:schemeClr val="accent1"/>
              </a:solidFill>
              <a:latin typeface="08서울남산체 L"/>
              <a:ea typeface="08서울남산체 L"/>
            </a:endParaRPr>
          </a:p>
        </p:txBody>
      </p:sp>
      <p:grpSp>
        <p:nvGrpSpPr>
          <p:cNvPr id="52" name="그룹 11"/>
          <p:cNvGrpSpPr/>
          <p:nvPr/>
        </p:nvGrpSpPr>
        <p:grpSpPr>
          <a:xfrm>
            <a:off x="1607168" y="1606881"/>
            <a:ext cx="405546" cy="515620"/>
            <a:chOff x="7298151" y="1228908"/>
            <a:chExt cx="405546" cy="515620"/>
          </a:xfrm>
        </p:grpSpPr>
        <p:sp>
          <p:nvSpPr>
            <p:cNvPr id="5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grpSp>
        <p:nvGrpSpPr>
          <p:cNvPr id="55" name="그룹 11"/>
          <p:cNvGrpSpPr/>
          <p:nvPr/>
        </p:nvGrpSpPr>
        <p:grpSpPr>
          <a:xfrm>
            <a:off x="1514228" y="3429000"/>
            <a:ext cx="405546" cy="515620"/>
            <a:chOff x="7298151" y="1228908"/>
            <a:chExt cx="405546" cy="515620"/>
          </a:xfrm>
        </p:grpSpPr>
        <p:sp>
          <p:nvSpPr>
            <p:cNvPr id="56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7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358159" y="2433205"/>
            <a:ext cx="6869545" cy="71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>
                <a:solidFill>
                  <a:schemeClr val="accent1"/>
                </a:solidFill>
              </a:rPr>
              <a:t>자신이 원하는 주식을 하이퍼 파라미터에 따라 자동으로 비중을 정하여 투자 할 수 있도록 비중 추천 시스템을 만드는 것.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308514" y="4171143"/>
            <a:ext cx="6869546" cy="13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>
                <a:solidFill>
                  <a:schemeClr val="accent1"/>
                </a:solidFill>
              </a:rPr>
              <a:t>원하는 주식을 입력하고 원하는 수익률 계산 구간과 백테스트 구간을 지정하고, 그외 파라미터를 지정하면 자동으로 백테스트를 수행하여 결과를 보여준다.  사용자는 백테스트 결과를 파악하여 원하는 주식의 투자 비중을 예측할 수 있다.</a:t>
            </a:r>
            <a:endParaRPr lang="ko-KR" altLang="en-US">
              <a:solidFill>
                <a:schemeClr val="accent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D9B67A-2466-4653-A791-264E5993F26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0AE6018-7105-4C0F-98A0-3ECF4A644157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15E891D-E47B-446A-A66B-2F25C1C69D2F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6961686-905B-46EF-9A45-2D359F3D1DAB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7D9FA4-F44D-456B-B255-8DE05D5F0920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544D85-6127-4945-80D5-771F8D039715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DC0EAAB-39FF-44D7-93B4-FA0C4CA9834D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76E22A1D-B97F-4595-B506-A71B5A88E4DD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43644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570962" y="479242"/>
            <a:ext cx="1844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kern="0">
                <a:solidFill>
                  <a:schemeClr val="accent1"/>
                </a:solidFill>
              </a:rPr>
              <a:t>서비스 설계</a:t>
            </a:r>
          </a:p>
        </p:txBody>
      </p:sp>
      <p:pic>
        <p:nvPicPr>
          <p:cNvPr id="63" name="Google Shape;92;p18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3310369" y="1605795"/>
            <a:ext cx="4555613" cy="41370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B99F63-0C13-4DAF-B4AC-E7BD87FC6A33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F166F17-A001-4B3D-94BC-B0D1641BF2F1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54E42D2-1B91-4349-8A21-EEED37902C92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6FE18B-C69F-416A-80AA-C6B574548F0E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3AB2C9-92D8-4235-AC54-A866BDC49776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C41521-8900-425E-AC9B-A2DAC01C1B7F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0404CF-92E9-41A6-AD16-61C6730285CB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751BA4BC-7483-4D74-930C-14FE6A9DED6E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33024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570962" y="479242"/>
            <a:ext cx="1130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kern="0">
                <a:solidFill>
                  <a:schemeClr val="accent1"/>
                </a:solidFill>
              </a:rPr>
              <a:t>모델링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51095" y="1706698"/>
            <a:ext cx="4391903" cy="36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1"/>
                </a:solidFill>
              </a:rPr>
              <a:t>사용한 모델</a:t>
            </a:r>
            <a:r>
              <a:rPr lang="ko-KR" altLang="en-US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0" name="TextBox 27"/>
          <p:cNvSpPr txBox="1"/>
          <p:nvPr/>
        </p:nvSpPr>
        <p:spPr>
          <a:xfrm>
            <a:off x="1958155" y="3686809"/>
            <a:ext cx="4391903" cy="359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1"/>
                </a:solidFill>
              </a:rPr>
              <a:t>포트폴리오의 분산을 구하는 공식</a:t>
            </a:r>
            <a:endParaRPr lang="en-US" altLang="ko-KR" sz="1200" b="1">
              <a:solidFill>
                <a:schemeClr val="accent1"/>
              </a:solidFill>
              <a:latin typeface="08서울남산체 L"/>
              <a:ea typeface="08서울남산체 L"/>
            </a:endParaRPr>
          </a:p>
        </p:txBody>
      </p:sp>
      <p:grpSp>
        <p:nvGrpSpPr>
          <p:cNvPr id="52" name="그룹 11"/>
          <p:cNvGrpSpPr/>
          <p:nvPr/>
        </p:nvGrpSpPr>
        <p:grpSpPr>
          <a:xfrm>
            <a:off x="1607168" y="1606881"/>
            <a:ext cx="405546" cy="515620"/>
            <a:chOff x="7298151" y="1228908"/>
            <a:chExt cx="405546" cy="515620"/>
          </a:xfrm>
        </p:grpSpPr>
        <p:sp>
          <p:nvSpPr>
            <p:cNvPr id="5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grpSp>
        <p:nvGrpSpPr>
          <p:cNvPr id="55" name="그룹 11"/>
          <p:cNvGrpSpPr/>
          <p:nvPr/>
        </p:nvGrpSpPr>
        <p:grpSpPr>
          <a:xfrm>
            <a:off x="1514228" y="3429000"/>
            <a:ext cx="405546" cy="515620"/>
            <a:chOff x="7298151" y="1228908"/>
            <a:chExt cx="405546" cy="515620"/>
          </a:xfrm>
        </p:grpSpPr>
        <p:sp>
          <p:nvSpPr>
            <p:cNvPr id="56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7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329295" y="2202295"/>
            <a:ext cx="6869545" cy="367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  <a:defRPr/>
            </a:pPr>
            <a:r>
              <a:rPr lang="en" b="1">
                <a:solidFill>
                  <a:schemeClr val="dk1"/>
                </a:solidFill>
              </a:rPr>
              <a:t>MVAR model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(Minimum VARiance model)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666925" y="4531939"/>
            <a:ext cx="3680113" cy="1180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1"/>
                </a:solidFill>
              </a:rPr>
              <a:t>w : 주식 비중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1"/>
                </a:solidFill>
              </a:rPr>
              <a:t>sigma : 주식 변동률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1"/>
                </a:solidFill>
              </a:rPr>
              <a:t>R1 : 주식 수익률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1"/>
                </a:solidFill>
              </a:rPr>
              <a:t>Cov : 공분산</a:t>
            </a:r>
            <a:endParaRPr lang="ko-KR" altLang="en-US" b="1">
              <a:solidFill>
                <a:schemeClr val="accent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589068" y="2591954"/>
            <a:ext cx="7187046" cy="358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529772" y="2654589"/>
            <a:ext cx="9322956" cy="36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>
                <a:solidFill>
                  <a:schemeClr val="accent1"/>
                </a:solidFill>
              </a:rPr>
              <a:t>경사 하강법을 사용하여 분산공식의 최소값이 되는 주식들의 비중을 알아낸다.</a:t>
            </a:r>
            <a:endParaRPr lang="ko-KR" altLang="en-US">
              <a:solidFill>
                <a:schemeClr val="accent1"/>
              </a:solidFill>
            </a:endParaRPr>
          </a:p>
        </p:txBody>
      </p:sp>
      <p:pic>
        <p:nvPicPr>
          <p:cNvPr id="65" name="Google Shape;99;p19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235140" y="4727741"/>
            <a:ext cx="5262032" cy="74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1E68F9-E86C-4FA6-9AC2-86D3560BB025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A1BDF49-6905-401C-997A-95513CB97249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0A757B7-AA05-4DCA-842D-A830AB9C0DAE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1AD0EAD-8084-4FDC-A981-C45249CEA023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3EFCF0-931F-4034-851D-DCE282CD312F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283CC3-9BC5-451E-96A5-F98ED2ADBAC9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C2DCB8B-7596-4C00-9DA0-255EA54EFD1E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8BA9AA89-3114-47BE-904E-53AAE03064A4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36094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107;p20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6096000" y="3226955"/>
            <a:ext cx="3265013" cy="3157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331475" y="340313"/>
            <a:ext cx="1164238" cy="288032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1"/>
              </a:solidFill>
              <a:latin typeface="08서울남산체 L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70962" y="479242"/>
            <a:ext cx="1130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kern="0">
                <a:solidFill>
                  <a:schemeClr val="accent1"/>
                </a:solidFill>
              </a:rPr>
              <a:t>모델링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51095" y="1706698"/>
            <a:ext cx="4391903" cy="36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경사하강법</a:t>
            </a:r>
            <a:r>
              <a:rPr lang="ko-KR" altLang="en-US">
                <a:solidFill>
                  <a:schemeClr val="accent1"/>
                </a:solidFill>
              </a:rPr>
              <a:t> </a:t>
            </a:r>
            <a:r>
              <a:rPr lang="en" b="1">
                <a:solidFill>
                  <a:schemeClr val="accent1"/>
                </a:solidFill>
              </a:rPr>
              <a:t>Gradient Descent</a:t>
            </a:r>
            <a:endParaRPr lang="ko-KR" altLang="en-US">
              <a:solidFill>
                <a:schemeClr val="accent1"/>
              </a:solidFill>
            </a:endParaRPr>
          </a:p>
        </p:txBody>
      </p:sp>
      <p:grpSp>
        <p:nvGrpSpPr>
          <p:cNvPr id="52" name="그룹 11"/>
          <p:cNvGrpSpPr/>
          <p:nvPr/>
        </p:nvGrpSpPr>
        <p:grpSpPr>
          <a:xfrm>
            <a:off x="1607168" y="1606881"/>
            <a:ext cx="405546" cy="515620"/>
            <a:chOff x="7298151" y="1228908"/>
            <a:chExt cx="405546" cy="515620"/>
          </a:xfrm>
        </p:grpSpPr>
        <p:sp>
          <p:nvSpPr>
            <p:cNvPr id="5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329295" y="2202295"/>
            <a:ext cx="68695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chemeClr val="accent1"/>
                </a:solidFill>
                <a:highlight>
                  <a:srgbClr val="FFFFFF"/>
                </a:highlight>
              </a:rPr>
              <a:t>경사 하강법은 </a:t>
            </a:r>
            <a:r>
              <a:rPr lang="en" b="1" dirty="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근삿값</a:t>
            </a:r>
            <a:r>
              <a:rPr lang="en" dirty="0">
                <a:solidFill>
                  <a:schemeClr val="accent1"/>
                </a:solidFill>
                <a:highlight>
                  <a:srgbClr val="FFFFFF"/>
                </a:highlight>
              </a:rPr>
              <a:t>을  발견하기 위한 </a:t>
            </a:r>
            <a:r>
              <a:rPr lang="en" b="1" dirty="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최적화</a:t>
            </a:r>
            <a:r>
              <a:rPr lang="en" b="1" dirty="0">
                <a:solidFill>
                  <a:schemeClr val="accent1"/>
                </a:solidFill>
                <a:highlight>
                  <a:srgbClr val="FFFFFF"/>
                </a:highlight>
              </a:rPr>
              <a:t> </a:t>
            </a:r>
            <a:r>
              <a:rPr lang="en" b="1" dirty="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알고리즘</a:t>
            </a:r>
            <a:r>
              <a:rPr lang="en" b="1" dirty="0">
                <a:solidFill>
                  <a:schemeClr val="accent1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solidFill>
                  <a:schemeClr val="accent1"/>
                </a:solidFill>
                <a:highlight>
                  <a:srgbClr val="FFFFFF"/>
                </a:highlight>
              </a:rPr>
              <a:t>함수의 </a:t>
            </a:r>
            <a:r>
              <a:rPr lang="en" b="1" dirty="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기울기</a:t>
            </a:r>
            <a:r>
              <a:rPr lang="en" dirty="0">
                <a:solidFill>
                  <a:schemeClr val="accent1"/>
                </a:solidFill>
                <a:highlight>
                  <a:srgbClr val="FFFFFF"/>
                </a:highlight>
              </a:rPr>
              <a:t>를 구하여 기울기가 낮은 쪽으로 계속 이동시켜서 </a:t>
            </a:r>
            <a:r>
              <a:rPr lang="en" b="1" dirty="0">
                <a:solidFill>
                  <a:schemeClr val="accent1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극값</a:t>
            </a:r>
            <a:r>
              <a:rPr lang="en" dirty="0">
                <a:solidFill>
                  <a:schemeClr val="accent1"/>
                </a:solidFill>
                <a:highlight>
                  <a:srgbClr val="FFFFFF"/>
                </a:highlight>
              </a:rPr>
              <a:t>에 이를 때까지 반복한다.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66" name="Google Shape;109;p20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2263580" y="4492822"/>
            <a:ext cx="3481500" cy="644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57AD68B-4B90-4051-8D61-33FBB1BFE1A8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B025ECC-875F-4A39-BECE-845FF4990DA9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74F3CD2-03BF-435D-937B-11765CEDE5AC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31A226-EAEC-4282-B9BC-0C7DDCA11CF7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D0EC97-E6BB-472F-B2FA-6ABA8A5B5C07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A96BBC-B2F1-40A9-83A3-B92157719B7E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91451D-E093-4AA9-8D20-92BC2073D595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29" name="육각형 28">
              <a:extLst>
                <a:ext uri="{FF2B5EF4-FFF2-40B4-BE49-F238E27FC236}">
                  <a16:creationId xmlns:a16="http://schemas.microsoft.com/office/drawing/2014/main" id="{4C3584D9-FBAA-4B5F-B95C-F6F3023EA3E9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44004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570962" y="479242"/>
            <a:ext cx="1130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kern="0">
                <a:solidFill>
                  <a:schemeClr val="accent1"/>
                </a:solidFill>
              </a:rPr>
              <a:t>모델링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51095" y="1706698"/>
            <a:ext cx="4391903" cy="36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>
                <a:solidFill>
                  <a:schemeClr val="accent1"/>
                </a:solidFill>
              </a:rPr>
              <a:t>구현</a:t>
            </a:r>
          </a:p>
        </p:txBody>
      </p:sp>
      <p:grpSp>
        <p:nvGrpSpPr>
          <p:cNvPr id="52" name="그룹 11"/>
          <p:cNvGrpSpPr/>
          <p:nvPr/>
        </p:nvGrpSpPr>
        <p:grpSpPr>
          <a:xfrm>
            <a:off x="1607168" y="1606881"/>
            <a:ext cx="405546" cy="515620"/>
            <a:chOff x="7298151" y="1228908"/>
            <a:chExt cx="405546" cy="515620"/>
          </a:xfrm>
        </p:grpSpPr>
        <p:sp>
          <p:nvSpPr>
            <p:cNvPr id="5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pic>
        <p:nvPicPr>
          <p:cNvPr id="68" name="Google Shape;116;p21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1576964" y="2427319"/>
            <a:ext cx="9701934" cy="380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117;p2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220910" y="2994742"/>
            <a:ext cx="3892614" cy="86851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</p:pic>
      <p:cxnSp>
        <p:nvCxnSpPr>
          <p:cNvPr id="70" name="Google Shape;118;p21"/>
          <p:cNvCxnSpPr/>
          <p:nvPr/>
        </p:nvCxnSpPr>
        <p:spPr>
          <a:xfrm rot="10800000" flipV="1">
            <a:off x="7380432" y="3877693"/>
            <a:ext cx="1801220" cy="125426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F0EB4B-A030-44DE-8859-E36C3C7EF668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FF803-BFAB-4D46-A6B4-02103EED5045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28DFFA9-A56D-447F-9FFD-003A480DC735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CD53AF7-0021-4F3A-94A1-2FA3804A7D22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C3C46E-1C8A-444C-9F1F-67ADF3BBA6E6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FED230-2DEE-4C51-870A-B2CE9098E3F6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2D6962F-0974-4CB1-A767-C09315746CB0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29" name="육각형 28">
              <a:extLst>
                <a:ext uri="{FF2B5EF4-FFF2-40B4-BE49-F238E27FC236}">
                  <a16:creationId xmlns:a16="http://schemas.microsoft.com/office/drawing/2014/main" id="{B874F2C8-E89C-437F-ABA1-F2B09242747C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8450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570962" y="479242"/>
            <a:ext cx="1130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kern="0">
                <a:solidFill>
                  <a:schemeClr val="accent1"/>
                </a:solidFill>
              </a:rPr>
              <a:t>모델링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51095" y="1706698"/>
            <a:ext cx="8923493" cy="358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1"/>
                </a:solidFill>
              </a:rPr>
              <a:t>실제로 편미분을 이용해 경사하강법은 제대로 작동 하는가?</a:t>
            </a:r>
            <a:endParaRPr lang="ko-KR" altLang="en-US">
              <a:solidFill>
                <a:schemeClr val="accent1"/>
              </a:solidFill>
            </a:endParaRPr>
          </a:p>
        </p:txBody>
      </p:sp>
      <p:grpSp>
        <p:nvGrpSpPr>
          <p:cNvPr id="52" name="그룹 11"/>
          <p:cNvGrpSpPr/>
          <p:nvPr/>
        </p:nvGrpSpPr>
        <p:grpSpPr>
          <a:xfrm>
            <a:off x="1607168" y="1606881"/>
            <a:ext cx="405546" cy="515620"/>
            <a:chOff x="7298151" y="1228908"/>
            <a:chExt cx="405546" cy="515620"/>
          </a:xfrm>
        </p:grpSpPr>
        <p:sp>
          <p:nvSpPr>
            <p:cNvPr id="5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pic>
        <p:nvPicPr>
          <p:cNvPr id="71" name="Google Shape;125;p22"/>
          <p:cNvPicPr/>
          <p:nvPr/>
        </p:nvPicPr>
        <p:blipFill rotWithShape="1">
          <a:blip r:embed="rId2">
            <a:alphaModFix/>
          </a:blip>
          <a:stretch>
            <a:fillRect/>
          </a:stretch>
        </p:blipFill>
        <p:spPr>
          <a:xfrm>
            <a:off x="795926" y="2743184"/>
            <a:ext cx="5098027" cy="355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126;p2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850659" y="2816695"/>
            <a:ext cx="5188814" cy="32651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Box 72"/>
          <p:cNvSpPr txBox="1"/>
          <p:nvPr/>
        </p:nvSpPr>
        <p:spPr>
          <a:xfrm>
            <a:off x="2228273" y="2274454"/>
            <a:ext cx="8168409" cy="362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accent1"/>
                </a:solidFill>
              </a:rPr>
              <a:t>세타 값들이 개별적으로 작아짐에 따라 분산 역시 작아짐을 볼 수 가 있다. </a:t>
            </a:r>
            <a:endParaRPr lang="ko-KR" altLang="en-US">
              <a:solidFill>
                <a:schemeClr val="accent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02478" y="6084454"/>
            <a:ext cx="2222500" cy="362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accent1"/>
                </a:solidFill>
              </a:rPr>
              <a:t>세타 값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633855" y="6020375"/>
            <a:ext cx="2222500" cy="362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accent1"/>
                </a:solidFill>
              </a:rPr>
              <a:t>분산 값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9F9186-5A63-4AD0-8BCF-2551F56DCF3E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6B3CDB4-CDB9-4BC7-AF8A-2B9B17B7B33C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F9BFE3D-61B5-4ABC-A4C5-B292EC53F140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D1ADD59-8C6C-47DF-AD49-B9E0D32AA282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A44198-3025-4D32-9057-6D3F1E24B791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EBB4F03-214C-4E17-85C8-5463369769CF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5A5C35-D05F-42F6-9E57-BA8B6BCB7C06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1" name="육각형 30">
              <a:extLst>
                <a:ext uri="{FF2B5EF4-FFF2-40B4-BE49-F238E27FC236}">
                  <a16:creationId xmlns:a16="http://schemas.microsoft.com/office/drawing/2014/main" id="{D118FF8D-CA03-4ACB-87E2-4DE9E802D8B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94080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2B9AD38-6CAB-41A9-A804-026CABAC0AF3}"/>
              </a:ext>
            </a:extLst>
          </p:cNvPr>
          <p:cNvSpPr/>
          <p:nvPr/>
        </p:nvSpPr>
        <p:spPr>
          <a:xfrm>
            <a:off x="-9340" y="-234"/>
            <a:ext cx="12201340" cy="6858233"/>
          </a:xfrm>
          <a:prstGeom prst="rect">
            <a:avLst/>
          </a:prstGeom>
          <a:blipFill dpi="0" rotWithShape="1">
            <a:blip r:embed="rId2">
              <a:alphaModFix amt="13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19998857">
            <a:off x="3734199" y="1073804"/>
            <a:ext cx="2331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</a:t>
            </a:r>
            <a:r>
              <a:rPr lang="en-US" altLang="ko-KR" sz="3200" b="1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ONTENTS</a:t>
            </a:r>
            <a:endParaRPr lang="ko-KR" altLang="en-US" sz="3200" b="1" dirty="0">
              <a:ln>
                <a:solidFill>
                  <a:schemeClr val="accent1">
                    <a:alpha val="3000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5122" y="2018438"/>
            <a:ext cx="290977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 </a:t>
            </a:r>
            <a:r>
              <a:rPr lang="ko-KR" altLang="en-US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몬테카를로 시뮬레이션</a:t>
            </a:r>
            <a:endParaRPr lang="en-US" altLang="ko-KR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en-US" altLang="ko-KR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02 MVAR </a:t>
            </a:r>
            <a:r>
              <a:rPr lang="ko-KR" altLang="en-US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</a:t>
            </a:r>
            <a:endParaRPr lang="en-US" altLang="ko-KR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 </a:t>
            </a:r>
            <a:r>
              <a:rPr lang="en-US" altLang="ko-KR" dirty="0" err="1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Kospi</a:t>
            </a:r>
            <a:r>
              <a:rPr lang="ko-KR" altLang="en-US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외국환</a:t>
            </a:r>
            <a:endParaRPr lang="en-US" altLang="ko-KR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 </a:t>
            </a:r>
            <a:r>
              <a:rPr lang="ko-KR" altLang="en-US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주가변화 알림이</a:t>
            </a:r>
            <a:endParaRPr lang="en-US" altLang="ko-KR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endParaRPr lang="ko-KR" altLang="en-US" dirty="0">
              <a:ln>
                <a:solidFill>
                  <a:schemeClr val="accent1">
                    <a:alpha val="7000"/>
                  </a:schemeClr>
                </a:solidFill>
              </a:ln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 </a:t>
            </a:r>
            <a:r>
              <a:rPr lang="ko-KR" altLang="en-US" dirty="0">
                <a:ln>
                  <a:solidFill>
                    <a:schemeClr val="accent1">
                      <a:alpha val="7000"/>
                    </a:schemeClr>
                  </a:solidFill>
                </a:ln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기사 감성분석</a:t>
            </a:r>
          </a:p>
        </p:txBody>
      </p:sp>
      <p:sp>
        <p:nvSpPr>
          <p:cNvPr id="15" name="육각형 14"/>
          <p:cNvSpPr/>
          <p:nvPr/>
        </p:nvSpPr>
        <p:spPr>
          <a:xfrm rot="16200000">
            <a:off x="3928356" y="1383116"/>
            <a:ext cx="4335287" cy="4091768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52623" y="2339059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공통주제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915439" y="2844621"/>
            <a:ext cx="12458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신섭재</a:t>
            </a:r>
            <a:r>
              <a:rPr lang="ko-KR" altLang="en-US" sz="1100" dirty="0"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sz="1100" dirty="0"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&amp; </a:t>
            </a:r>
            <a:r>
              <a:rPr lang="ko-KR" altLang="en-US" sz="1100" dirty="0"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문혜경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923906" y="3411432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박종성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923717" y="3931103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err="1"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김보수</a:t>
            </a:r>
            <a:endParaRPr lang="ko-KR" altLang="en-US" sz="1100" dirty="0">
              <a:solidFill>
                <a:schemeClr val="accent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15439" y="4468996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정우진</a:t>
            </a:r>
          </a:p>
        </p:txBody>
      </p:sp>
    </p:spTree>
    <p:extLst>
      <p:ext uri="{BB962C8B-B14F-4D97-AF65-F5344CB8AC3E}">
        <p14:creationId xmlns:p14="http://schemas.microsoft.com/office/powerpoint/2010/main" val="15369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607104" y="577533"/>
            <a:ext cx="2183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kern="0" dirty="0">
                <a:solidFill>
                  <a:schemeClr val="bg1"/>
                </a:solidFill>
              </a:rPr>
              <a:t>결과물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7AEA9C-26E7-450B-B0D2-9AA2F94B07BB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44E4F54-FD12-4AE2-B60E-8909AA24D6F4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F97CE99-4F01-4E11-939F-D49553B475B2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95C8DB-662B-4733-9953-518B9254554B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2EDB20-608D-4BFB-BE92-7D28D0635B11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22B632-5CF3-40D9-A553-B1C6D442AAF7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DAD0EA9-8E19-4218-A4DB-9F2A94550D33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22" name="육각형 21">
              <a:extLst>
                <a:ext uri="{FF2B5EF4-FFF2-40B4-BE49-F238E27FC236}">
                  <a16:creationId xmlns:a16="http://schemas.microsoft.com/office/drawing/2014/main" id="{09786013-F536-400F-96EF-919F9F770CD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1260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570962" y="479242"/>
            <a:ext cx="11303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kern="0">
                <a:solidFill>
                  <a:schemeClr val="accent1"/>
                </a:solidFill>
              </a:rPr>
              <a:t>개선점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51095" y="1706698"/>
            <a:ext cx="8923493" cy="358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문제점</a:t>
            </a:r>
          </a:p>
        </p:txBody>
      </p:sp>
      <p:grpSp>
        <p:nvGrpSpPr>
          <p:cNvPr id="52" name="그룹 11"/>
          <p:cNvGrpSpPr/>
          <p:nvPr/>
        </p:nvGrpSpPr>
        <p:grpSpPr>
          <a:xfrm>
            <a:off x="1607168" y="1606881"/>
            <a:ext cx="405546" cy="515620"/>
            <a:chOff x="7298151" y="1228908"/>
            <a:chExt cx="405546" cy="515620"/>
          </a:xfrm>
        </p:grpSpPr>
        <p:sp>
          <p:nvSpPr>
            <p:cNvPr id="5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5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679863" y="2274454"/>
            <a:ext cx="9712615" cy="100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en" sz="2000">
                <a:solidFill>
                  <a:schemeClr val="accent1"/>
                </a:solidFill>
              </a:rPr>
              <a:t>하락장에 제대로 반응하지 못함.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en" sz="2000">
                <a:solidFill>
                  <a:schemeClr val="accent1"/>
                </a:solidFill>
              </a:rPr>
              <a:t>주식 종목을 정하는 로직이 존재하지 않아, 주식 종목 선택에 따라 편차가 심함.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en" sz="2000">
                <a:solidFill>
                  <a:schemeClr val="accent1"/>
                </a:solidFill>
              </a:rPr>
              <a:t>금융공학 및 주식에 대한 도메인 지식 부족</a:t>
            </a:r>
          </a:p>
        </p:txBody>
      </p:sp>
      <p:sp>
        <p:nvSpPr>
          <p:cNvPr id="76" name="TextBox 27"/>
          <p:cNvSpPr txBox="1"/>
          <p:nvPr/>
        </p:nvSpPr>
        <p:spPr>
          <a:xfrm>
            <a:off x="2030313" y="3716430"/>
            <a:ext cx="8923493" cy="358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개선점</a:t>
            </a:r>
          </a:p>
        </p:txBody>
      </p:sp>
      <p:grpSp>
        <p:nvGrpSpPr>
          <p:cNvPr id="77" name="그룹 11"/>
          <p:cNvGrpSpPr/>
          <p:nvPr/>
        </p:nvGrpSpPr>
        <p:grpSpPr>
          <a:xfrm>
            <a:off x="1586387" y="3616613"/>
            <a:ext cx="405546" cy="515620"/>
            <a:chOff x="7298151" y="1228908"/>
            <a:chExt cx="405546" cy="515620"/>
          </a:xfrm>
        </p:grpSpPr>
        <p:sp>
          <p:nvSpPr>
            <p:cNvPr id="78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79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659081" y="4284186"/>
            <a:ext cx="9712615" cy="1305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ko-KR" altLang="en-US" sz="2000">
                <a:solidFill>
                  <a:schemeClr val="accent1"/>
                </a:solidFill>
              </a:rPr>
              <a:t>하락장에 대응가능한 리벨런싱 로직 개발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ko-KR" altLang="en-US" sz="2000">
                <a:solidFill>
                  <a:schemeClr val="accent1"/>
                </a:solidFill>
              </a:rPr>
              <a:t>최적 </a:t>
            </a:r>
            <a:r>
              <a:rPr lang="en" sz="2000">
                <a:solidFill>
                  <a:schemeClr val="accent1"/>
                </a:solidFill>
              </a:rPr>
              <a:t>주식 종목을 정하는 </a:t>
            </a:r>
            <a:r>
              <a:rPr lang="ko-KR" altLang="en-US" sz="2000">
                <a:solidFill>
                  <a:schemeClr val="accent1"/>
                </a:solidFill>
              </a:rPr>
              <a:t>모델</a:t>
            </a:r>
            <a:r>
              <a:rPr lang="en" sz="2000">
                <a:solidFill>
                  <a:schemeClr val="accent1"/>
                </a:solidFill>
              </a:rPr>
              <a:t> 개발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en" sz="2000">
                <a:solidFill>
                  <a:schemeClr val="accent1"/>
                </a:solidFill>
              </a:rPr>
              <a:t>금융공학과 머신러닝 이론에 대한 도메인 지식 습득과 적용방안 개발.</a:t>
            </a:r>
          </a:p>
        </p:txBody>
      </p:sp>
      <p:sp>
        <p:nvSpPr>
          <p:cNvPr id="81" name="TextBox 27"/>
          <p:cNvSpPr txBox="1"/>
          <p:nvPr/>
        </p:nvSpPr>
        <p:spPr>
          <a:xfrm>
            <a:off x="2038394" y="5615079"/>
            <a:ext cx="8923493" cy="367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b="1">
                <a:solidFill>
                  <a:schemeClr val="accent1"/>
                </a:solidFill>
              </a:rPr>
              <a:t>목표</a:t>
            </a:r>
          </a:p>
        </p:txBody>
      </p:sp>
      <p:grpSp>
        <p:nvGrpSpPr>
          <p:cNvPr id="82" name="그룹 11"/>
          <p:cNvGrpSpPr/>
          <p:nvPr/>
        </p:nvGrpSpPr>
        <p:grpSpPr>
          <a:xfrm>
            <a:off x="1507878" y="5529695"/>
            <a:ext cx="405546" cy="515620"/>
            <a:chOff x="7298151" y="1228908"/>
            <a:chExt cx="405546" cy="515620"/>
          </a:xfrm>
        </p:grpSpPr>
        <p:sp>
          <p:nvSpPr>
            <p:cNvPr id="8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  <p:sp>
          <p:nvSpPr>
            <p:cNvPr id="8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794887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565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08서울남산체 M"/>
                <a:ea typeface="08서울남산체 M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681593" y="6115757"/>
            <a:ext cx="9712616" cy="52039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Char char="●"/>
              <a:defRPr/>
            </a:pPr>
            <a:r>
              <a:rPr lang="en" sz="1900">
                <a:solidFill>
                  <a:schemeClr val="accent1"/>
                </a:solidFill>
              </a:rPr>
              <a:t>하락장에 대응가능한 일정 수익률을 높은 확률로 보장해 주는 트레이딩 모델 개발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C5CA9BF-4983-4DC4-B2B2-C000D4232CB3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4F137CD-C75C-4314-8120-F779FFA1F968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EF71018-E295-4406-BE92-02924CCB5C21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1EC28CC-C1B1-4116-BBB8-3B3E15CE2318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6D2D4-EECB-4B77-8725-652D8D424024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5FF194-60CF-49E4-B3A1-ADB66B1C12C1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B64D16D-DF37-44EC-BB70-84415646C8AE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6" name="육각형 35">
              <a:extLst>
                <a:ext uri="{FF2B5EF4-FFF2-40B4-BE49-F238E27FC236}">
                  <a16:creationId xmlns:a16="http://schemas.microsoft.com/office/drawing/2014/main" id="{ADA83353-FEB4-4D02-84C9-6A598B3BC7CE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308431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3383493" y="3105834"/>
            <a:ext cx="531120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600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3600" dirty="0" err="1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Kospi</a:t>
            </a:r>
            <a:r>
              <a:rPr lang="ko-KR" altLang="en-US" sz="3600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와 외국환</a:t>
            </a:r>
            <a:endParaRPr lang="ko-KR" altLang="en-US" sz="3200" dirty="0"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육각형 6"/>
          <p:cNvSpPr/>
          <p:nvPr/>
        </p:nvSpPr>
        <p:spPr>
          <a:xfrm rot="16200000">
            <a:off x="5902394" y="2360829"/>
            <a:ext cx="651538" cy="61494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8" name="육각형 7"/>
          <p:cNvSpPr/>
          <p:nvPr/>
        </p:nvSpPr>
        <p:spPr>
          <a:xfrm rot="16200000">
            <a:off x="5713324" y="2360829"/>
            <a:ext cx="651540" cy="61494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58507" y="3699219"/>
            <a:ext cx="2879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외국환을 이용한 </a:t>
            </a:r>
            <a:r>
              <a:rPr lang="en-US" altLang="ko-KR" sz="1400" dirty="0" err="1">
                <a:solidFill>
                  <a:schemeClr val="accent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Kospi</a:t>
            </a:r>
            <a:r>
              <a:rPr lang="ko-KR" altLang="en-US" sz="1400" dirty="0">
                <a:solidFill>
                  <a:schemeClr val="accent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지수 예측</a:t>
            </a:r>
            <a:endParaRPr lang="fr-FR" altLang="ko-KR" sz="1400" dirty="0">
              <a:solidFill>
                <a:schemeClr val="accent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5697" y="2468244"/>
            <a:ext cx="466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08서울남산체 L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426901" y="3687628"/>
            <a:ext cx="3246777" cy="0"/>
          </a:xfrm>
          <a:prstGeom prst="line">
            <a:avLst/>
          </a:prstGeom>
          <a:ln w="9525"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426901" y="3177963"/>
            <a:ext cx="3246777" cy="0"/>
          </a:xfrm>
          <a:prstGeom prst="line">
            <a:avLst/>
          </a:prstGeom>
          <a:ln w="9525"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655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85B6C60-2C91-490F-881B-CE4E658B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75" y="1741093"/>
            <a:ext cx="5640800" cy="4058624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2400" kern="0" dirty="0" err="1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Kospi</a:t>
              </a:r>
              <a:r>
                <a:rPr lang="ko-KR" altLang="en-US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와 외국환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92357" y="1430590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1BBD77-A20F-42D9-A1A2-76346B3A4D83}"/>
              </a:ext>
            </a:extLst>
          </p:cNvPr>
          <p:cNvSpPr/>
          <p:nvPr/>
        </p:nvSpPr>
        <p:spPr>
          <a:xfrm>
            <a:off x="1397903" y="938849"/>
            <a:ext cx="9311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45A8C"/>
                </a:solidFill>
              </a:rPr>
              <a:t>KOSPI</a:t>
            </a:r>
            <a:r>
              <a:rPr lang="ko-KR" altLang="en-US" b="1" dirty="0">
                <a:solidFill>
                  <a:srgbClr val="245A8C"/>
                </a:solidFill>
              </a:rPr>
              <a:t>의 일 상승</a:t>
            </a:r>
            <a:r>
              <a:rPr lang="en-US" altLang="ko-KR" b="1" dirty="0">
                <a:solidFill>
                  <a:srgbClr val="245A8C"/>
                </a:solidFill>
              </a:rPr>
              <a:t>/</a:t>
            </a:r>
            <a:r>
              <a:rPr lang="ko-KR" altLang="en-US" b="1" dirty="0">
                <a:solidFill>
                  <a:srgbClr val="245A8C"/>
                </a:solidFill>
              </a:rPr>
              <a:t>하락에 대한 외국환</a:t>
            </a:r>
            <a:r>
              <a:rPr lang="en-US" altLang="ko-KR" b="1" dirty="0">
                <a:solidFill>
                  <a:srgbClr val="245A8C"/>
                </a:solidFill>
              </a:rPr>
              <a:t>(</a:t>
            </a:r>
            <a:r>
              <a:rPr lang="ko-KR" altLang="en-US" b="1" dirty="0">
                <a:solidFill>
                  <a:srgbClr val="245A8C"/>
                </a:solidFill>
              </a:rPr>
              <a:t>호주달러</a:t>
            </a:r>
            <a:r>
              <a:rPr lang="en-US" altLang="ko-KR" b="1" dirty="0">
                <a:solidFill>
                  <a:srgbClr val="245A8C"/>
                </a:solidFill>
              </a:rPr>
              <a:t>, </a:t>
            </a:r>
            <a:r>
              <a:rPr lang="ko-KR" altLang="en-US" b="1" dirty="0" err="1">
                <a:solidFill>
                  <a:srgbClr val="245A8C"/>
                </a:solidFill>
              </a:rPr>
              <a:t>스위스프랑</a:t>
            </a:r>
            <a:r>
              <a:rPr lang="en-US" altLang="ko-KR" b="1" dirty="0">
                <a:solidFill>
                  <a:srgbClr val="245A8C"/>
                </a:solidFill>
              </a:rPr>
              <a:t>)</a:t>
            </a:r>
            <a:r>
              <a:rPr lang="ko-KR" altLang="en-US" b="1" dirty="0">
                <a:solidFill>
                  <a:srgbClr val="245A8C"/>
                </a:solidFill>
              </a:rPr>
              <a:t>의 일 상승</a:t>
            </a:r>
            <a:r>
              <a:rPr lang="en-US" altLang="ko-KR" b="1" dirty="0">
                <a:solidFill>
                  <a:srgbClr val="245A8C"/>
                </a:solidFill>
              </a:rPr>
              <a:t>/</a:t>
            </a:r>
            <a:r>
              <a:rPr lang="ko-KR" altLang="en-US" b="1" dirty="0">
                <a:solidFill>
                  <a:srgbClr val="245A8C"/>
                </a:solidFill>
              </a:rPr>
              <a:t>하락의 </a:t>
            </a:r>
            <a:r>
              <a:rPr lang="ko-KR" altLang="en-US" b="1" dirty="0" err="1">
                <a:solidFill>
                  <a:srgbClr val="245A8C"/>
                </a:solidFill>
              </a:rPr>
              <a:t>선행성</a:t>
            </a:r>
            <a:endParaRPr lang="ko-KR" altLang="en-US" b="1" dirty="0">
              <a:solidFill>
                <a:srgbClr val="245A8C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058C3-7743-413F-A11B-6E77B58D5060}"/>
              </a:ext>
            </a:extLst>
          </p:cNvPr>
          <p:cNvSpPr txBox="1"/>
          <p:nvPr/>
        </p:nvSpPr>
        <p:spPr>
          <a:xfrm>
            <a:off x="6876484" y="2765224"/>
            <a:ext cx="4916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5A8C"/>
                </a:solidFill>
              </a:rPr>
              <a:t>일반적으로</a:t>
            </a:r>
            <a:r>
              <a:rPr lang="en-US" altLang="ko-KR" dirty="0">
                <a:solidFill>
                  <a:srgbClr val="245A8C"/>
                </a:solidFill>
              </a:rPr>
              <a:t>, KOSPI</a:t>
            </a:r>
            <a:r>
              <a:rPr lang="ko-KR" altLang="en-US" dirty="0">
                <a:solidFill>
                  <a:srgbClr val="245A8C"/>
                </a:solidFill>
              </a:rPr>
              <a:t> 하강 국면에는 호주달러 하락</a:t>
            </a:r>
            <a:r>
              <a:rPr lang="en-US" altLang="ko-KR" dirty="0">
                <a:solidFill>
                  <a:srgbClr val="245A8C"/>
                </a:solidFill>
              </a:rPr>
              <a:t>, </a:t>
            </a:r>
            <a:r>
              <a:rPr lang="ko-KR" altLang="en-US" dirty="0">
                <a:solidFill>
                  <a:srgbClr val="245A8C"/>
                </a:solidFill>
              </a:rPr>
              <a:t>스위스 프랑은 상승</a:t>
            </a:r>
            <a:endParaRPr lang="en-US" altLang="ko-KR" dirty="0">
              <a:solidFill>
                <a:srgbClr val="245A8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245A8C"/>
                </a:solidFill>
              </a:rPr>
              <a:t>1</a:t>
            </a:r>
            <a:r>
              <a:rPr lang="ko-KR" altLang="en-US" dirty="0">
                <a:solidFill>
                  <a:srgbClr val="245A8C"/>
                </a:solidFill>
              </a:rPr>
              <a:t>일 혹은</a:t>
            </a:r>
            <a:r>
              <a:rPr lang="en-US" altLang="ko-KR" dirty="0">
                <a:solidFill>
                  <a:srgbClr val="245A8C"/>
                </a:solidFill>
              </a:rPr>
              <a:t>, </a:t>
            </a:r>
            <a:r>
              <a:rPr lang="ko-KR" altLang="en-US" dirty="0">
                <a:solidFill>
                  <a:srgbClr val="245A8C"/>
                </a:solidFill>
              </a:rPr>
              <a:t>수일 전에 외환의 움직임이 코스피 상승하락을 예측할 수 있는지 상승과 하락으로 분류</a:t>
            </a:r>
          </a:p>
        </p:txBody>
      </p:sp>
    </p:spTree>
    <p:extLst>
      <p:ext uri="{BB962C8B-B14F-4D97-AF65-F5344CB8AC3E}">
        <p14:creationId xmlns:p14="http://schemas.microsoft.com/office/powerpoint/2010/main" val="4010146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2400" kern="0" dirty="0" err="1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Kospi</a:t>
              </a:r>
              <a:r>
                <a:rPr lang="ko-KR" altLang="en-US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와 외국환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1BBD77-A20F-42D9-A1A2-76346B3A4D83}"/>
              </a:ext>
            </a:extLst>
          </p:cNvPr>
          <p:cNvSpPr/>
          <p:nvPr/>
        </p:nvSpPr>
        <p:spPr>
          <a:xfrm>
            <a:off x="1397903" y="938849"/>
            <a:ext cx="9311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245A8C"/>
                </a:solidFill>
              </a:rPr>
              <a:t>AUD(</a:t>
            </a:r>
            <a:r>
              <a:rPr lang="ko-KR" altLang="en-US" b="1" dirty="0">
                <a:solidFill>
                  <a:srgbClr val="245A8C"/>
                </a:solidFill>
              </a:rPr>
              <a:t>호주달러</a:t>
            </a:r>
            <a:r>
              <a:rPr lang="en-US" altLang="ko-KR" b="1" dirty="0">
                <a:solidFill>
                  <a:srgbClr val="245A8C"/>
                </a:solidFill>
              </a:rPr>
              <a:t>) /CHF(</a:t>
            </a:r>
            <a:r>
              <a:rPr lang="ko-KR" altLang="en-US" b="1" dirty="0" err="1">
                <a:solidFill>
                  <a:srgbClr val="245A8C"/>
                </a:solidFill>
              </a:rPr>
              <a:t>스위스프랑</a:t>
            </a:r>
            <a:r>
              <a:rPr lang="en-US" altLang="ko-KR" b="1" dirty="0">
                <a:solidFill>
                  <a:srgbClr val="245A8C"/>
                </a:solidFill>
              </a:rPr>
              <a:t>) </a:t>
            </a:r>
            <a:r>
              <a:rPr lang="ko-KR" altLang="en-US" b="1" dirty="0">
                <a:solidFill>
                  <a:srgbClr val="245A8C"/>
                </a:solidFill>
              </a:rPr>
              <a:t>계수의 </a:t>
            </a:r>
            <a:r>
              <a:rPr lang="en-US" altLang="ko-KR" b="1" dirty="0">
                <a:solidFill>
                  <a:srgbClr val="245A8C"/>
                </a:solidFill>
              </a:rPr>
              <a:t>,</a:t>
            </a:r>
            <a:r>
              <a:rPr lang="ko-KR" altLang="en-US" b="1" dirty="0">
                <a:solidFill>
                  <a:srgbClr val="245A8C"/>
                </a:solidFill>
              </a:rPr>
              <a:t> </a:t>
            </a:r>
            <a:r>
              <a:rPr lang="en-US" altLang="ko-KR" b="1" dirty="0">
                <a:solidFill>
                  <a:srgbClr val="245A8C"/>
                </a:solidFill>
              </a:rPr>
              <a:t>KOSPI </a:t>
            </a:r>
            <a:r>
              <a:rPr lang="ko-KR" altLang="en-US" b="1" dirty="0">
                <a:solidFill>
                  <a:srgbClr val="245A8C"/>
                </a:solidFill>
              </a:rPr>
              <a:t>선행성에 대한 검증분석</a:t>
            </a:r>
            <a:endParaRPr lang="ko-KR" altLang="en-US" dirty="0">
              <a:solidFill>
                <a:srgbClr val="245A8C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3A4A324-1747-4684-BC7D-CFBC0C346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2"/>
          <a:stretch/>
        </p:blipFill>
        <p:spPr>
          <a:xfrm>
            <a:off x="375325" y="1448852"/>
            <a:ext cx="5212822" cy="226119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A178E73-94AD-4678-BA76-DD8F17EC0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24" y="1407167"/>
            <a:ext cx="5454283" cy="249497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83764D-C83F-4410-B8A9-3CEDCCE72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9" y="3850717"/>
            <a:ext cx="5268026" cy="2862715"/>
          </a:xfrm>
          <a:prstGeom prst="rect">
            <a:avLst/>
          </a:prstGeom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C68FC7B-A514-4DFF-965E-1D503B769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014373"/>
              </p:ext>
            </p:extLst>
          </p:nvPr>
        </p:nvGraphicFramePr>
        <p:xfrm>
          <a:off x="5931924" y="4817301"/>
          <a:ext cx="5210750" cy="126706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69430">
                  <a:extLst>
                    <a:ext uri="{9D8B030D-6E8A-4147-A177-3AD203B41FA5}">
                      <a16:colId xmlns:a16="http://schemas.microsoft.com/office/drawing/2014/main" val="3740990703"/>
                    </a:ext>
                  </a:extLst>
                </a:gridCol>
                <a:gridCol w="871850">
                  <a:extLst>
                    <a:ext uri="{9D8B030D-6E8A-4147-A177-3AD203B41FA5}">
                      <a16:colId xmlns:a16="http://schemas.microsoft.com/office/drawing/2014/main" val="792836424"/>
                    </a:ext>
                  </a:extLst>
                </a:gridCol>
                <a:gridCol w="693894">
                  <a:extLst>
                    <a:ext uri="{9D8B030D-6E8A-4147-A177-3AD203B41FA5}">
                      <a16:colId xmlns:a16="http://schemas.microsoft.com/office/drawing/2014/main" val="2146120371"/>
                    </a:ext>
                  </a:extLst>
                </a:gridCol>
                <a:gridCol w="693894">
                  <a:extLst>
                    <a:ext uri="{9D8B030D-6E8A-4147-A177-3AD203B41FA5}">
                      <a16:colId xmlns:a16="http://schemas.microsoft.com/office/drawing/2014/main" val="3943940905"/>
                    </a:ext>
                  </a:extLst>
                </a:gridCol>
                <a:gridCol w="693894">
                  <a:extLst>
                    <a:ext uri="{9D8B030D-6E8A-4147-A177-3AD203B41FA5}">
                      <a16:colId xmlns:a16="http://schemas.microsoft.com/office/drawing/2014/main" val="1333754606"/>
                    </a:ext>
                  </a:extLst>
                </a:gridCol>
                <a:gridCol w="693894">
                  <a:extLst>
                    <a:ext uri="{9D8B030D-6E8A-4147-A177-3AD203B41FA5}">
                      <a16:colId xmlns:a16="http://schemas.microsoft.com/office/drawing/2014/main" val="54908660"/>
                    </a:ext>
                  </a:extLst>
                </a:gridCol>
                <a:gridCol w="693894">
                  <a:extLst>
                    <a:ext uri="{9D8B030D-6E8A-4147-A177-3AD203B41FA5}">
                      <a16:colId xmlns:a16="http://schemas.microsoft.com/office/drawing/2014/main" val="2107853355"/>
                    </a:ext>
                  </a:extLst>
                </a:gridCol>
              </a:tblGrid>
              <a:tr h="616109"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AUD / CHF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KOSPI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0748526"/>
                  </a:ext>
                </a:extLst>
              </a:tr>
              <a:tr h="3080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날짜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마감지수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지수의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 등락폭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등락여부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마감지수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지수의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 등락폭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지수의</a:t>
                      </a:r>
                      <a:endParaRPr lang="en-US" altLang="ko-KR" sz="11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일 등락폭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2102082"/>
                  </a:ext>
                </a:extLst>
              </a:tr>
              <a:tr h="3080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2000-01-04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1.0189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-1.07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1059.04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3.01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851260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B26D3C7-E628-45E2-905F-6D210DF91256}"/>
              </a:ext>
            </a:extLst>
          </p:cNvPr>
          <p:cNvSpPr txBox="1"/>
          <p:nvPr/>
        </p:nvSpPr>
        <p:spPr>
          <a:xfrm>
            <a:off x="6493927" y="4221063"/>
            <a:ext cx="1651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rgbClr val="2C70AE"/>
                </a:solidFill>
              </a:rPr>
              <a:t>전처리</a:t>
            </a:r>
            <a:r>
              <a:rPr lang="ko-KR" altLang="en-US" b="1" dirty="0">
                <a:solidFill>
                  <a:srgbClr val="2C70AE"/>
                </a:solidFill>
              </a:rPr>
              <a:t> 데이터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28702" y="1123970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1" name="육각형 30">
            <a:extLst>
              <a:ext uri="{FF2B5EF4-FFF2-40B4-BE49-F238E27FC236}">
                <a16:creationId xmlns:a16="http://schemas.microsoft.com/office/drawing/2014/main" id="{0481F19A-2994-4EE7-A9DD-520EFD17A2A8}"/>
              </a:ext>
            </a:extLst>
          </p:cNvPr>
          <p:cNvSpPr/>
          <p:nvPr/>
        </p:nvSpPr>
        <p:spPr>
          <a:xfrm rot="5400000">
            <a:off x="6332162" y="4330838"/>
            <a:ext cx="173747" cy="1497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61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205FDCB5-9FDA-4AF5-81F3-4D7562C7B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60" y="2930616"/>
            <a:ext cx="4648656" cy="294198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1" y="479242"/>
              <a:ext cx="74523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sz="2400" kern="0" dirty="0" err="1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Kospi</a:t>
              </a:r>
              <a:r>
                <a:rPr lang="ko-KR" altLang="en-US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rgbClr val="2C70AE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와 외국환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rgbClr val="2C70AE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8702" y="1123970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B2DF648-BD64-4A08-83AC-B23C41DAB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29" y="1618685"/>
            <a:ext cx="5185260" cy="388084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88EB24A-B257-4522-894B-73A3BB6FFA30}"/>
              </a:ext>
            </a:extLst>
          </p:cNvPr>
          <p:cNvSpPr/>
          <p:nvPr/>
        </p:nvSpPr>
        <p:spPr>
          <a:xfrm>
            <a:off x="949365" y="1685757"/>
            <a:ext cx="3800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C70AE"/>
                </a:solidFill>
              </a:rPr>
              <a:t>AUD/CHF,</a:t>
            </a:r>
            <a:r>
              <a:rPr lang="ko-KR" altLang="en-US" b="1" dirty="0">
                <a:solidFill>
                  <a:srgbClr val="2C70AE"/>
                </a:solidFill>
              </a:rPr>
              <a:t> </a:t>
            </a:r>
            <a:r>
              <a:rPr lang="en-US" altLang="ko-KR" b="1" dirty="0">
                <a:solidFill>
                  <a:srgbClr val="2C70AE"/>
                </a:solidFill>
              </a:rPr>
              <a:t>KOSPI</a:t>
            </a:r>
            <a:r>
              <a:rPr lang="ko-KR" altLang="en-US" b="1" dirty="0">
                <a:solidFill>
                  <a:srgbClr val="2C70AE"/>
                </a:solidFill>
              </a:rPr>
              <a:t>의 정규화 그래프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897E8D-A2A3-4C7F-BAE0-8D94A7ED5C08}"/>
              </a:ext>
            </a:extLst>
          </p:cNvPr>
          <p:cNvSpPr txBox="1"/>
          <p:nvPr/>
        </p:nvSpPr>
        <p:spPr>
          <a:xfrm>
            <a:off x="493201" y="1251866"/>
            <a:ext cx="530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C70AE"/>
                </a:solidFill>
              </a:rPr>
              <a:t>AUD/CHF,</a:t>
            </a:r>
            <a:r>
              <a:rPr lang="ko-KR" altLang="en-US" b="1" dirty="0">
                <a:solidFill>
                  <a:srgbClr val="2C70AE"/>
                </a:solidFill>
              </a:rPr>
              <a:t> </a:t>
            </a:r>
            <a:r>
              <a:rPr lang="en-US" altLang="ko-KR" b="1" dirty="0">
                <a:solidFill>
                  <a:srgbClr val="2C70AE"/>
                </a:solidFill>
              </a:rPr>
              <a:t>KOSPI</a:t>
            </a:r>
            <a:r>
              <a:rPr lang="ko-KR" altLang="en-US" b="1" dirty="0">
                <a:solidFill>
                  <a:srgbClr val="2C70AE"/>
                </a:solidFill>
              </a:rPr>
              <a:t>의 상관관계 </a:t>
            </a:r>
            <a:r>
              <a:rPr lang="en-US" altLang="ko-KR" b="1" dirty="0">
                <a:solidFill>
                  <a:srgbClr val="2C70AE"/>
                </a:solidFill>
              </a:rPr>
              <a:t>:    0.3 (</a:t>
            </a:r>
            <a:r>
              <a:rPr lang="ko-KR" altLang="en-US" b="1" dirty="0">
                <a:solidFill>
                  <a:srgbClr val="2C70AE"/>
                </a:solidFill>
              </a:rPr>
              <a:t>낮은 상관</a:t>
            </a:r>
            <a:r>
              <a:rPr lang="en-US" altLang="ko-KR" b="1" dirty="0">
                <a:solidFill>
                  <a:srgbClr val="2C70AE"/>
                </a:solidFill>
              </a:rPr>
              <a:t>)</a:t>
            </a:r>
            <a:endParaRPr lang="ko-KR" altLang="en-US" b="1" dirty="0">
              <a:solidFill>
                <a:srgbClr val="2C70A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B9A5CF-66E8-4104-86CF-D54CE9C6FD7E}"/>
              </a:ext>
            </a:extLst>
          </p:cNvPr>
          <p:cNvSpPr txBox="1"/>
          <p:nvPr/>
        </p:nvSpPr>
        <p:spPr>
          <a:xfrm>
            <a:off x="534248" y="5421468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C70AE"/>
                </a:solidFill>
                <a:sym typeface="Wingdings" panose="05000000000000000000" pitchFamily="2" charset="2"/>
              </a:rPr>
              <a:t></a:t>
            </a:r>
            <a:r>
              <a:rPr lang="ko-KR" altLang="en-US" b="1" dirty="0">
                <a:solidFill>
                  <a:srgbClr val="2C70AE"/>
                </a:solidFill>
              </a:rPr>
              <a:t> 특정 기간을 제외하고 선행성이 있어 보임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12371B-7629-4D5C-BDC7-0F7F097C37F6}"/>
              </a:ext>
            </a:extLst>
          </p:cNvPr>
          <p:cNvSpPr txBox="1"/>
          <p:nvPr/>
        </p:nvSpPr>
        <p:spPr>
          <a:xfrm>
            <a:off x="6577510" y="1283050"/>
            <a:ext cx="569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2C70AE"/>
                </a:solidFill>
              </a:rPr>
              <a:t>AUD/CHF</a:t>
            </a:r>
            <a:r>
              <a:rPr lang="ko-KR" altLang="en-US" b="1" dirty="0">
                <a:solidFill>
                  <a:srgbClr val="2C70AE"/>
                </a:solidFill>
              </a:rPr>
              <a:t>가 </a:t>
            </a:r>
            <a:r>
              <a:rPr lang="en-US" altLang="ko-KR" b="1" dirty="0">
                <a:solidFill>
                  <a:srgbClr val="2C70AE"/>
                </a:solidFill>
              </a:rPr>
              <a:t>KOSPI</a:t>
            </a:r>
            <a:r>
              <a:rPr lang="ko-KR" altLang="en-US" b="1" dirty="0">
                <a:solidFill>
                  <a:srgbClr val="2C70AE"/>
                </a:solidFill>
              </a:rPr>
              <a:t>에 하루 선행할 때</a:t>
            </a:r>
            <a:r>
              <a:rPr lang="en-US" altLang="ko-KR" b="1" dirty="0">
                <a:solidFill>
                  <a:srgbClr val="2C70AE"/>
                </a:solidFill>
              </a:rPr>
              <a:t>, </a:t>
            </a:r>
            <a:r>
              <a:rPr lang="ko-KR" altLang="en-US" b="1" dirty="0">
                <a:solidFill>
                  <a:srgbClr val="2C70AE"/>
                </a:solidFill>
              </a:rPr>
              <a:t>지표</a:t>
            </a:r>
            <a:r>
              <a:rPr lang="en-US" altLang="ko-KR" b="1" dirty="0">
                <a:solidFill>
                  <a:srgbClr val="2C70AE"/>
                </a:solidFill>
              </a:rPr>
              <a:t>(positive)</a:t>
            </a:r>
            <a:endParaRPr lang="ko-KR" altLang="en-US" b="1" dirty="0">
              <a:solidFill>
                <a:srgbClr val="2C70AE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0EE0BDA-5940-477B-8A9B-AFC69B215BBA}"/>
              </a:ext>
            </a:extLst>
          </p:cNvPr>
          <p:cNvGrpSpPr/>
          <p:nvPr/>
        </p:nvGrpSpPr>
        <p:grpSpPr>
          <a:xfrm>
            <a:off x="6229167" y="1209906"/>
            <a:ext cx="405546" cy="515620"/>
            <a:chOff x="7298151" y="1228908"/>
            <a:chExt cx="405546" cy="515620"/>
          </a:xfrm>
        </p:grpSpPr>
        <p:sp>
          <p:nvSpPr>
            <p:cNvPr id="35" name="육각형 34">
              <a:extLst>
                <a:ext uri="{FF2B5EF4-FFF2-40B4-BE49-F238E27FC236}">
                  <a16:creationId xmlns:a16="http://schemas.microsoft.com/office/drawing/2014/main" id="{5E4A935F-C89A-41A1-8433-917A67CFEC4B}"/>
                </a:ext>
              </a:extLst>
            </p:cNvPr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36" name="육각형 35">
              <a:extLst>
                <a:ext uri="{FF2B5EF4-FFF2-40B4-BE49-F238E27FC236}">
                  <a16:creationId xmlns:a16="http://schemas.microsoft.com/office/drawing/2014/main" id="{CD2BC703-500D-4D3A-839C-94A64DF53D38}"/>
                </a:ext>
              </a:extLst>
            </p:cNvPr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aphicFrame>
        <p:nvGraphicFramePr>
          <p:cNvPr id="37" name="표 6">
            <a:extLst>
              <a:ext uri="{FF2B5EF4-FFF2-40B4-BE49-F238E27FC236}">
                <a16:creationId xmlns:a16="http://schemas.microsoft.com/office/drawing/2014/main" id="{3DFA8B76-3219-4821-8BE5-ADBA42903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02653"/>
              </p:ext>
            </p:extLst>
          </p:nvPr>
        </p:nvGraphicFramePr>
        <p:xfrm>
          <a:off x="6634713" y="1686651"/>
          <a:ext cx="4929703" cy="13488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5556">
                  <a:extLst>
                    <a:ext uri="{9D8B030D-6E8A-4147-A177-3AD203B41FA5}">
                      <a16:colId xmlns:a16="http://schemas.microsoft.com/office/drawing/2014/main" val="3881333562"/>
                    </a:ext>
                  </a:extLst>
                </a:gridCol>
                <a:gridCol w="1637279">
                  <a:extLst>
                    <a:ext uri="{9D8B030D-6E8A-4147-A177-3AD203B41FA5}">
                      <a16:colId xmlns:a16="http://schemas.microsoft.com/office/drawing/2014/main" val="1505497106"/>
                    </a:ext>
                  </a:extLst>
                </a:gridCol>
                <a:gridCol w="1626868">
                  <a:extLst>
                    <a:ext uri="{9D8B030D-6E8A-4147-A177-3AD203B41FA5}">
                      <a16:colId xmlns:a16="http://schemas.microsoft.com/office/drawing/2014/main" val="2625616773"/>
                    </a:ext>
                  </a:extLst>
                </a:gridCol>
              </a:tblGrid>
              <a:tr h="400082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수익률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(1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일 매매</a:t>
                      </a:r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rgbClr val="7030A0"/>
                          </a:solidFill>
                        </a:rPr>
                        <a:t>정확도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351055"/>
                  </a:ext>
                </a:extLst>
              </a:tr>
              <a:tr h="400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20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년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534%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7030A0"/>
                          </a:solidFill>
                        </a:rPr>
                        <a:t>58%</a:t>
                      </a:r>
                      <a:endParaRPr lang="ko-KR" altLang="en-US" sz="15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751781"/>
                  </a:ext>
                </a:extLst>
              </a:tr>
              <a:tr h="493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500" dirty="0">
                          <a:solidFill>
                            <a:schemeClr val="bg1"/>
                          </a:solidFill>
                        </a:rPr>
                        <a:t>년 주기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364%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169%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7030A0"/>
                          </a:solidFill>
                        </a:rPr>
                        <a:t>58%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solidFill>
                            <a:srgbClr val="7030A0"/>
                          </a:solidFill>
                        </a:rPr>
                        <a:t>57%</a:t>
                      </a:r>
                      <a:endParaRPr lang="ko-KR" altLang="en-US" sz="15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6600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BF26E22-828C-42A1-A30F-8F29AD729266}"/>
              </a:ext>
            </a:extLst>
          </p:cNvPr>
          <p:cNvSpPr/>
          <p:nvPr/>
        </p:nvSpPr>
        <p:spPr>
          <a:xfrm>
            <a:off x="6981288" y="587260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b="1" dirty="0">
                <a:solidFill>
                  <a:srgbClr val="2C70AE"/>
                </a:solidFill>
              </a:rPr>
              <a:t>투자지표로서는 약하지만 </a:t>
            </a:r>
            <a:endParaRPr lang="en-US" altLang="ko-KR" b="1" dirty="0">
              <a:solidFill>
                <a:srgbClr val="2C70AE"/>
              </a:solidFill>
            </a:endParaRPr>
          </a:p>
          <a:p>
            <a:r>
              <a:rPr lang="en-US" altLang="ko-KR" b="1" dirty="0">
                <a:solidFill>
                  <a:srgbClr val="2C70AE"/>
                </a:solidFill>
              </a:rPr>
              <a:t>     </a:t>
            </a:r>
            <a:r>
              <a:rPr lang="ko-KR" altLang="en-US" b="1" dirty="0">
                <a:solidFill>
                  <a:srgbClr val="2C70AE"/>
                </a:solidFill>
              </a:rPr>
              <a:t>장기방향성 배팅에는 참고가능</a:t>
            </a:r>
          </a:p>
        </p:txBody>
      </p:sp>
    </p:spTree>
    <p:extLst>
      <p:ext uri="{BB962C8B-B14F-4D97-AF65-F5344CB8AC3E}">
        <p14:creationId xmlns:p14="http://schemas.microsoft.com/office/powerpoint/2010/main" val="525935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3383493" y="3105834"/>
            <a:ext cx="531120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6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주가변화 알림이</a:t>
            </a:r>
          </a:p>
        </p:txBody>
      </p:sp>
      <p:sp>
        <p:nvSpPr>
          <p:cNvPr id="7" name="육각형 6"/>
          <p:cNvSpPr/>
          <p:nvPr/>
        </p:nvSpPr>
        <p:spPr>
          <a:xfrm rot="16200000">
            <a:off x="5902394" y="2360829"/>
            <a:ext cx="651538" cy="61494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8" name="육각형 7"/>
          <p:cNvSpPr/>
          <p:nvPr/>
        </p:nvSpPr>
        <p:spPr>
          <a:xfrm rot="16200000">
            <a:off x="5713324" y="2360829"/>
            <a:ext cx="651540" cy="61494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09309" y="3699219"/>
            <a:ext cx="2786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ko-KR" sz="14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Nasdaq </a:t>
            </a:r>
            <a:r>
              <a:rPr lang="ko-KR" altLang="en-US" sz="1400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주가 변화 알림 서비스</a:t>
            </a:r>
            <a:endParaRPr lang="fr-FR" altLang="ko-KR" sz="1400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5697" y="2468244"/>
            <a:ext cx="466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04</a:t>
            </a:r>
            <a:endParaRPr lang="ko-KR" altLang="en-US" sz="2000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426901" y="3687628"/>
            <a:ext cx="3246777" cy="0"/>
          </a:xfrm>
          <a:prstGeom prst="line">
            <a:avLst/>
          </a:prstGeom>
          <a:ln w="9525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426901" y="3177963"/>
            <a:ext cx="3246777" cy="0"/>
          </a:xfrm>
          <a:prstGeom prst="line">
            <a:avLst/>
          </a:prstGeom>
          <a:ln w="9525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150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422554" y="1090917"/>
            <a:ext cx="42371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미국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NASDAQ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지수 하루 최대 변동폭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(1971 ~ 2020.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7)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99763" y="430903"/>
            <a:ext cx="101323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23822" y="430903"/>
            <a:ext cx="216998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31475" y="340313"/>
            <a:ext cx="1164238" cy="288032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0049" y="284274"/>
            <a:ext cx="1124617" cy="276999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돈조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70962" y="479242"/>
            <a:ext cx="8708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예측불허의 변동성 장세가 지속</a:t>
            </a:r>
          </a:p>
        </p:txBody>
      </p:sp>
      <p:sp>
        <p:nvSpPr>
          <p:cNvPr id="31" name="육각형 30"/>
          <p:cNvSpPr/>
          <p:nvPr/>
        </p:nvSpPr>
        <p:spPr>
          <a:xfrm rot="16200000">
            <a:off x="10821472" y="315972"/>
            <a:ext cx="243540" cy="22986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07" y="1421229"/>
            <a:ext cx="4257165" cy="2374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34" y="3917445"/>
            <a:ext cx="4234338" cy="238522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566582" y="2632035"/>
            <a:ext cx="453153" cy="80508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566581" y="4873525"/>
            <a:ext cx="453153" cy="80508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574911" y="2529746"/>
            <a:ext cx="453153" cy="80508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22554" y="1477094"/>
          <a:ext cx="5957189" cy="4732791"/>
        </p:xfrm>
        <a:graphic>
          <a:graphicData uri="http://schemas.openxmlformats.org/drawingml/2006/table">
            <a:tbl>
              <a:tblPr/>
              <a:tblGrid>
                <a:gridCol w="851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1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1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1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10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10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10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5371"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Rank</a:t>
                      </a:r>
                    </a:p>
                  </a:txBody>
                  <a:tcPr marL="51802" marR="75544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Date</a:t>
                      </a:r>
                    </a:p>
                  </a:txBody>
                  <a:tcPr marL="51802" marR="75544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effectLst/>
                        </a:rPr>
                        <a:t>Close</a:t>
                      </a:r>
                    </a:p>
                  </a:txBody>
                  <a:tcPr marL="51802" marR="75544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Day High</a:t>
                      </a:r>
                    </a:p>
                  </a:txBody>
                  <a:tcPr marL="51802" marR="75544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Day Low</a:t>
                      </a:r>
                    </a:p>
                  </a:txBody>
                  <a:tcPr marL="51802" marR="75544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Point Swing</a:t>
                      </a:r>
                    </a:p>
                  </a:txBody>
                  <a:tcPr marL="51802" marR="75544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effectLst/>
                        </a:rPr>
                        <a:t>Net Change</a:t>
                      </a:r>
                    </a:p>
                  </a:txBody>
                  <a:tcPr marL="51802" marR="75544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u="none" dirty="0">
                          <a:solidFill>
                            <a:schemeClr val="bg1"/>
                          </a:solidFill>
                          <a:effectLst/>
                        </a:rPr>
                        <a:t>2020-03-13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000">
                          <a:effectLst/>
                        </a:rPr>
                        <a:t>7,874.23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i-FI" sz="1000" dirty="0">
                          <a:effectLst/>
                        </a:rPr>
                        <a:t>7,875.93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dirty="0">
                          <a:effectLst/>
                        </a:rPr>
                        <a:t>7,219.09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656.84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sz="1000" dirty="0">
                          <a:effectLst/>
                        </a:rPr>
                        <a:t>+672.43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0" dirty="0">
                          <a:solidFill>
                            <a:schemeClr val="tx1"/>
                          </a:solidFill>
                          <a:effectLst/>
                        </a:rPr>
                        <a:t>2000-04-04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4,148.89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4,283.45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3,649.11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634.34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i-FI" sz="1000">
                          <a:effectLst/>
                        </a:rPr>
                        <a:t>−74.79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2020-03-17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000" dirty="0">
                          <a:effectLst/>
                        </a:rPr>
                        <a:t>7,334.78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7,406.23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6,828.91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577.32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sz="1000">
                          <a:effectLst/>
                        </a:rPr>
                        <a:t>+430.19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1" u="none" dirty="0">
                          <a:solidFill>
                            <a:schemeClr val="bg1"/>
                          </a:solidFill>
                          <a:effectLst/>
                        </a:rPr>
                        <a:t>2020-03-16</a:t>
                      </a:r>
                      <a:endParaRPr lang="is-IS" sz="1000" b="1" u="non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>
                          <a:effectLst/>
                        </a:rPr>
                        <a:t>6,904.59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7,422.20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6,882.86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sz="1000" dirty="0">
                          <a:effectLst/>
                        </a:rPr>
                        <a:t>539.34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−970.28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2020-03-12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>
                          <a:effectLst/>
                        </a:rPr>
                        <a:t>7,201.80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7,712.33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7,194.67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517.66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−750.25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6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2020-03-20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000" dirty="0">
                          <a:effectLst/>
                        </a:rPr>
                        <a:t>6,879.31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sz="1000" dirty="0">
                          <a:effectLst/>
                        </a:rPr>
                        <a:t>7,354.44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6,854.67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499.77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dirty="0">
                          <a:effectLst/>
                        </a:rPr>
                        <a:t>−271.27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2020-03-18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6,989.84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7,182.83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6,686.36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496.47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−344.94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2020-03-19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000">
                          <a:effectLst/>
                        </a:rPr>
                        <a:t>7,150.58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sz="1000" dirty="0">
                          <a:effectLst/>
                        </a:rPr>
                        <a:t>7,341.38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6,858.38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483.00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sz="1000">
                          <a:effectLst/>
                        </a:rPr>
                        <a:t>+160.73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i-FI" sz="1000" b="1" dirty="0">
                          <a:solidFill>
                            <a:schemeClr val="bg1"/>
                          </a:solidFill>
                          <a:effectLst/>
                        </a:rPr>
                        <a:t>2020-03-03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8,684.09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9,070.32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8,602.89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467.43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−268.07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2020-03-10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8,344.25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sz="1000">
                          <a:effectLst/>
                        </a:rPr>
                        <a:t>8,347.40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7,930.43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416.97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sz="1000">
                          <a:effectLst/>
                        </a:rPr>
                        <a:t>+393.58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cs-CZ" sz="1000">
                          <a:effectLst/>
                        </a:rPr>
                        <a:t>11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i-FI" sz="1000" b="1" dirty="0">
                          <a:solidFill>
                            <a:schemeClr val="bg1"/>
                          </a:solidFill>
                          <a:effectLst/>
                        </a:rPr>
                        <a:t>2020-03-02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8,952.17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8,952.81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8,543.35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409.46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sz="1000">
                          <a:effectLst/>
                        </a:rPr>
                        <a:t>+384.80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12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2015-08-24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4,526.25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4,694.90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4,292.14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402.76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i-FI" sz="1000">
                          <a:effectLst/>
                        </a:rPr>
                        <a:t>−179.79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13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2020-03-25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000">
                          <a:effectLst/>
                        </a:rPr>
                        <a:t>7,384.30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7,671.21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>
                          <a:effectLst/>
                        </a:rPr>
                        <a:t>7,276.40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394.81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−33.56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2000-04-03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dirty="0">
                          <a:effectLst/>
                        </a:rPr>
                        <a:t>4,223.68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4,572.84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r-TR" sz="1000" dirty="0">
                          <a:effectLst/>
                        </a:rPr>
                        <a:t>4,193.10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i-FI" sz="1000">
                          <a:effectLst/>
                        </a:rPr>
                        <a:t>379.74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−349.15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2020-06-11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9,492.73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9,868.08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9,491.30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376.78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−527.62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16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2020-02-25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8,965.61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9,315.26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8,940.49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uk-UA" sz="1000" dirty="0">
                          <a:effectLst/>
                        </a:rPr>
                        <a:t>374.77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−255.67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2018-10-29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7,050.29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7,295.61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6,922.83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372.78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−116.92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fi-FI" sz="1000">
                          <a:effectLst/>
                        </a:rPr>
                        <a:t>18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>
                          <a:effectLst/>
                        </a:rPr>
                        <a:t>2001-01-03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2,616.69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2,618.03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2,251.71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366.32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sz="1000">
                          <a:effectLst/>
                        </a:rPr>
                        <a:t>+324.83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19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2020-06-12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9,588.81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>
                          <a:effectLst/>
                        </a:rPr>
                        <a:t>9,768.64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9,413.62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>
                          <a:effectLst/>
                        </a:rPr>
                        <a:t>355.02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mr-IN" sz="1000" dirty="0">
                          <a:effectLst/>
                        </a:rPr>
                        <a:t>+96.08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5371">
                <a:tc>
                  <a:txBody>
                    <a:bodyPr/>
                    <a:lstStyle/>
                    <a:p>
                      <a:r>
                        <a:rPr lang="is-IS" sz="1000" dirty="0">
                          <a:effectLst/>
                        </a:rPr>
                        <a:t>20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s-IS" sz="1000" b="1" dirty="0">
                          <a:solidFill>
                            <a:schemeClr val="bg1"/>
                          </a:solidFill>
                          <a:effectLst/>
                        </a:rPr>
                        <a:t>2020-03-23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48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6,860.67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>
                          <a:effectLst/>
                        </a:rPr>
                        <a:t>6,984.94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b-NO" sz="1000" dirty="0">
                          <a:effectLst/>
                        </a:rPr>
                        <a:t>6,631.42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353.52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r-HR" sz="1000" dirty="0">
                          <a:effectLst/>
                        </a:rPr>
                        <a:t>−18.84</a:t>
                      </a:r>
                    </a:p>
                  </a:txBody>
                  <a:tcPr marL="51802" marR="51802" marT="25901" marB="25901" anchor="ctr">
                    <a:lnL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9" name="Explosion 2 18"/>
          <p:cNvSpPr/>
          <p:nvPr/>
        </p:nvSpPr>
        <p:spPr>
          <a:xfrm>
            <a:off x="3764579" y="3437123"/>
            <a:ext cx="2364915" cy="964055"/>
          </a:xfrm>
          <a:prstGeom prst="irregularSeal2">
            <a:avLst/>
          </a:prstGeom>
          <a:solidFill>
            <a:srgbClr val="215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최근 </a:t>
            </a:r>
            <a:r>
              <a:rPr lang="en-US" altLang="ko-KR" sz="1050" b="1" dirty="0">
                <a:solidFill>
                  <a:schemeClr val="bg1"/>
                </a:solidFill>
              </a:rPr>
              <a:t>6</a:t>
            </a:r>
            <a:r>
              <a:rPr lang="ko-KR" altLang="en-US" sz="1050" b="1" dirty="0">
                <a:solidFill>
                  <a:schemeClr val="bg1"/>
                </a:solidFill>
              </a:rPr>
              <a:t>개월간 최다빈도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0FD39-FFEF-46CC-A30D-C1F814A16400}"/>
              </a:ext>
            </a:extLst>
          </p:cNvPr>
          <p:cNvSpPr txBox="1"/>
          <p:nvPr/>
        </p:nvSpPr>
        <p:spPr>
          <a:xfrm>
            <a:off x="1607104" y="222718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주가예측 프로젝트</a:t>
            </a:r>
          </a:p>
        </p:txBody>
      </p:sp>
    </p:spTree>
    <p:extLst>
      <p:ext uri="{BB962C8B-B14F-4D97-AF65-F5344CB8AC3E}">
        <p14:creationId xmlns:p14="http://schemas.microsoft.com/office/powerpoint/2010/main" val="4130012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3822" y="5182357"/>
            <a:ext cx="3389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국내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증권사 모바일 앱 알람기능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99763" y="430903"/>
            <a:ext cx="101323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23822" y="430903"/>
            <a:ext cx="216998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31475" y="340313"/>
            <a:ext cx="1164238" cy="288032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0049" y="284274"/>
            <a:ext cx="1124617" cy="276999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돈조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70962" y="479242"/>
            <a:ext cx="8708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주식 실시간 </a:t>
            </a:r>
            <a:r>
              <a: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API </a:t>
            </a:r>
            <a:r>
              <a:rPr lang="ko-KR" altLang="en-US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연동 및 알람설정 기능 </a:t>
            </a:r>
            <a:r>
              <a: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(1)</a:t>
            </a:r>
          </a:p>
        </p:txBody>
      </p:sp>
      <p:sp>
        <p:nvSpPr>
          <p:cNvPr id="31" name="육각형 30"/>
          <p:cNvSpPr/>
          <p:nvPr/>
        </p:nvSpPr>
        <p:spPr>
          <a:xfrm rot="16200000">
            <a:off x="10821472" y="315972"/>
            <a:ext cx="243540" cy="22986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54" y="1703903"/>
            <a:ext cx="3753841" cy="33284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05" y="1703902"/>
            <a:ext cx="4043539" cy="3313605"/>
          </a:xfrm>
          <a:prstGeom prst="rect">
            <a:avLst/>
          </a:prstGeom>
        </p:spPr>
      </p:pic>
      <p:sp>
        <p:nvSpPr>
          <p:cNvPr id="12" name="직사각형 15"/>
          <p:cNvSpPr/>
          <p:nvPr/>
        </p:nvSpPr>
        <p:spPr>
          <a:xfrm>
            <a:off x="422554" y="1090917"/>
            <a:ext cx="4221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나만의 주가변동 알람을 통해 급락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급등 주가 감시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14875" y="5182357"/>
            <a:ext cx="451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실시간 주가정보 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API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연동 및 변수 변동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%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 값 설정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rapezoid 2"/>
          <p:cNvSpPr/>
          <p:nvPr/>
        </p:nvSpPr>
        <p:spPr>
          <a:xfrm rot="16200000">
            <a:off x="3577477" y="2293518"/>
            <a:ext cx="3328445" cy="2149213"/>
          </a:xfrm>
          <a:prstGeom prst="trapezoid">
            <a:avLst>
              <a:gd name="adj" fmla="val 57727"/>
            </a:avLst>
          </a:prstGeom>
          <a:gradFill flip="none" rotWithShape="1">
            <a:gsLst>
              <a:gs pos="1000">
                <a:schemeClr val="accent1">
                  <a:lumMod val="45000"/>
                  <a:lumOff val="55000"/>
                </a:schemeClr>
              </a:gs>
              <a:gs pos="100000">
                <a:schemeClr val="bg1">
                  <a:lumMod val="8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5"/>
          <p:cNvSpPr/>
          <p:nvPr/>
        </p:nvSpPr>
        <p:spPr>
          <a:xfrm>
            <a:off x="430049" y="6336156"/>
            <a:ext cx="44646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사용한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기능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pandas, alpha_vantage (API), TimeSeries, while/if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문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0F19A-97A1-4BC8-9492-7089D16D9FA6}"/>
              </a:ext>
            </a:extLst>
          </p:cNvPr>
          <p:cNvSpPr txBox="1"/>
          <p:nvPr/>
        </p:nvSpPr>
        <p:spPr>
          <a:xfrm>
            <a:off x="1607104" y="222718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주가예측 프로젝트</a:t>
            </a:r>
          </a:p>
        </p:txBody>
      </p:sp>
    </p:spTree>
    <p:extLst>
      <p:ext uri="{BB962C8B-B14F-4D97-AF65-F5344CB8AC3E}">
        <p14:creationId xmlns:p14="http://schemas.microsoft.com/office/powerpoint/2010/main" val="1386059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>
            <a:off x="699763" y="430903"/>
            <a:ext cx="101323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623822" y="430903"/>
            <a:ext cx="216998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31475" y="340313"/>
            <a:ext cx="1164238" cy="288032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0049" y="284274"/>
            <a:ext cx="1124617" cy="276999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돈조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70962" y="479242"/>
            <a:ext cx="8708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주식 실시간 </a:t>
            </a:r>
            <a:r>
              <a: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API </a:t>
            </a:r>
            <a:r>
              <a:rPr lang="ko-KR" altLang="en-US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연동 및 알람설정 기능 </a:t>
            </a:r>
            <a:r>
              <a: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(2)</a:t>
            </a:r>
          </a:p>
        </p:txBody>
      </p:sp>
      <p:sp>
        <p:nvSpPr>
          <p:cNvPr id="31" name="육각형 30"/>
          <p:cNvSpPr/>
          <p:nvPr/>
        </p:nvSpPr>
        <p:spPr>
          <a:xfrm rot="16200000">
            <a:off x="10821472" y="315972"/>
            <a:ext cx="243540" cy="22986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81" y="1550281"/>
            <a:ext cx="3932592" cy="322268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725302" y="3008548"/>
            <a:ext cx="870571" cy="7275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5"/>
          <p:cNvSpPr/>
          <p:nvPr/>
        </p:nvSpPr>
        <p:spPr>
          <a:xfrm>
            <a:off x="430049" y="6336156"/>
            <a:ext cx="44646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사용한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기능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pandas, alpha_vantage (API), TimeSeries, while/if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문 </a:t>
            </a:r>
          </a:p>
        </p:txBody>
      </p:sp>
      <p:sp>
        <p:nvSpPr>
          <p:cNvPr id="13" name="직사각형 15"/>
          <p:cNvSpPr/>
          <p:nvPr/>
        </p:nvSpPr>
        <p:spPr>
          <a:xfrm>
            <a:off x="422554" y="1090917"/>
            <a:ext cx="3118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</a:rPr>
              <a:t>변수 입력값 출력 및 이메일 알림 설정</a:t>
            </a:r>
            <a:endParaRPr lang="ko-KR" alt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64" y="1550281"/>
            <a:ext cx="3873308" cy="32226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64" y="4925675"/>
            <a:ext cx="3873307" cy="1146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486" y="4925675"/>
            <a:ext cx="3937590" cy="1146120"/>
          </a:xfrm>
          <a:prstGeom prst="rect">
            <a:avLst/>
          </a:prstGeom>
        </p:spPr>
      </p:pic>
      <p:sp>
        <p:nvSpPr>
          <p:cNvPr id="7" name="Magnetic Disk 6"/>
          <p:cNvSpPr/>
          <p:nvPr/>
        </p:nvSpPr>
        <p:spPr>
          <a:xfrm>
            <a:off x="419654" y="1397573"/>
            <a:ext cx="1187450" cy="1104535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8" name="Cloud 7"/>
          <p:cNvSpPr/>
          <p:nvPr/>
        </p:nvSpPr>
        <p:spPr>
          <a:xfrm>
            <a:off x="6242840" y="1397573"/>
            <a:ext cx="1295057" cy="966669"/>
          </a:xfrm>
          <a:prstGeom prst="cloud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E1387-FFDC-4E46-89F4-E7029B8928A9}"/>
              </a:ext>
            </a:extLst>
          </p:cNvPr>
          <p:cNvSpPr txBox="1"/>
          <p:nvPr/>
        </p:nvSpPr>
        <p:spPr>
          <a:xfrm>
            <a:off x="1607104" y="222718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주가예측 프로젝트</a:t>
            </a:r>
          </a:p>
        </p:txBody>
      </p:sp>
    </p:spTree>
    <p:extLst>
      <p:ext uri="{BB962C8B-B14F-4D97-AF65-F5344CB8AC3E}">
        <p14:creationId xmlns:p14="http://schemas.microsoft.com/office/powerpoint/2010/main" val="42101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3383493" y="3105834"/>
            <a:ext cx="531120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600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몬테카를로 시뮬레이션</a:t>
            </a:r>
            <a:endParaRPr lang="ko-KR" altLang="en-US" sz="3200" dirty="0">
              <a:solidFill>
                <a:schemeClr val="accent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육각형 6"/>
          <p:cNvSpPr/>
          <p:nvPr/>
        </p:nvSpPr>
        <p:spPr>
          <a:xfrm rot="16200000">
            <a:off x="5902394" y="2360829"/>
            <a:ext cx="651538" cy="61494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8" name="육각형 7"/>
          <p:cNvSpPr/>
          <p:nvPr/>
        </p:nvSpPr>
        <p:spPr>
          <a:xfrm rot="16200000">
            <a:off x="5713324" y="2360829"/>
            <a:ext cx="651540" cy="61494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3974" y="3699219"/>
            <a:ext cx="2690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accent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몬테카를로를</a:t>
            </a:r>
            <a:r>
              <a:rPr lang="ko-KR" altLang="en-US" sz="1400" dirty="0">
                <a:solidFill>
                  <a:schemeClr val="accent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이용한 주가예측</a:t>
            </a:r>
            <a:endParaRPr lang="fr-FR" altLang="ko-KR" sz="1400" dirty="0">
              <a:solidFill>
                <a:schemeClr val="accent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16918" y="2468244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08서울남산체 L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426901" y="3687628"/>
            <a:ext cx="3246777" cy="0"/>
          </a:xfrm>
          <a:prstGeom prst="line">
            <a:avLst/>
          </a:prstGeom>
          <a:ln w="9525"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426901" y="3177963"/>
            <a:ext cx="3246777" cy="0"/>
          </a:xfrm>
          <a:prstGeom prst="line">
            <a:avLst/>
          </a:prstGeom>
          <a:ln w="9525"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600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3383493" y="3105834"/>
            <a:ext cx="5311202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sz="3600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accent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뉴스기사 감성분석</a:t>
            </a:r>
          </a:p>
        </p:txBody>
      </p:sp>
      <p:sp>
        <p:nvSpPr>
          <p:cNvPr id="7" name="육각형 6"/>
          <p:cNvSpPr/>
          <p:nvPr/>
        </p:nvSpPr>
        <p:spPr>
          <a:xfrm rot="16200000">
            <a:off x="5902394" y="2360829"/>
            <a:ext cx="651538" cy="61494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8" name="육각형 7"/>
          <p:cNvSpPr/>
          <p:nvPr/>
        </p:nvSpPr>
        <p:spPr>
          <a:xfrm rot="16200000">
            <a:off x="5713324" y="2360829"/>
            <a:ext cx="651540" cy="61494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3974" y="3699219"/>
            <a:ext cx="2690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accent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뉴스기사 분석을 통한 주가예측</a:t>
            </a:r>
            <a:endParaRPr lang="fr-FR" altLang="ko-KR" sz="1400" dirty="0">
              <a:solidFill>
                <a:schemeClr val="accent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805697" y="2468244"/>
            <a:ext cx="466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08서울남산체 L" panose="0202060302010102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4426901" y="3687628"/>
            <a:ext cx="3246777" cy="0"/>
          </a:xfrm>
          <a:prstGeom prst="line">
            <a:avLst/>
          </a:prstGeom>
          <a:ln w="9525"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426901" y="3177963"/>
            <a:ext cx="3246777" cy="0"/>
          </a:xfrm>
          <a:prstGeom prst="line">
            <a:avLst/>
          </a:prstGeom>
          <a:ln w="9525">
            <a:solidFill>
              <a:schemeClr val="accent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695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1E18939-D90B-421A-A890-CD9AD41F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246" y="3719485"/>
            <a:ext cx="5111088" cy="2990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38345" y="2177051"/>
            <a:ext cx="5452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감성사전만으로는 문장의 뉘앙스는 해석 불가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어형변화가 심해서 단순히 감성사전과의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1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비교는 거의 불가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사전에 없는 단어들은 분석 불가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4.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경제학적 용어가 거의 안 들어가 있음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5" name="육각형 14"/>
          <p:cNvSpPr/>
          <p:nvPr/>
        </p:nvSpPr>
        <p:spPr>
          <a:xfrm rot="5400000">
            <a:off x="6282839" y="1801695"/>
            <a:ext cx="173747" cy="1497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0A158A1-40C0-40CA-A207-EA78F3D2B8F9}"/>
              </a:ext>
            </a:extLst>
          </p:cNvPr>
          <p:cNvCxnSpPr/>
          <p:nvPr/>
        </p:nvCxnSpPr>
        <p:spPr>
          <a:xfrm>
            <a:off x="699763" y="430903"/>
            <a:ext cx="101323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BBAA50-3F1F-45AE-B508-15A319F40556}"/>
              </a:ext>
            </a:extLst>
          </p:cNvPr>
          <p:cNvCxnSpPr/>
          <p:nvPr/>
        </p:nvCxnSpPr>
        <p:spPr>
          <a:xfrm>
            <a:off x="623822" y="430903"/>
            <a:ext cx="216998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8EF909-4DE8-4B9E-BEF8-E100409156C7}"/>
              </a:ext>
            </a:extLst>
          </p:cNvPr>
          <p:cNvSpPr/>
          <p:nvPr/>
        </p:nvSpPr>
        <p:spPr>
          <a:xfrm>
            <a:off x="331475" y="340313"/>
            <a:ext cx="1164238" cy="288032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DD8B5-CD24-4B63-8749-576CDC42B056}"/>
              </a:ext>
            </a:extLst>
          </p:cNvPr>
          <p:cNvSpPr txBox="1"/>
          <p:nvPr/>
        </p:nvSpPr>
        <p:spPr>
          <a:xfrm>
            <a:off x="430049" y="284274"/>
            <a:ext cx="1124617" cy="276999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돈조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593239-3F3B-4FE4-857A-D2D30F45FD3F}"/>
              </a:ext>
            </a:extLst>
          </p:cNvPr>
          <p:cNvSpPr/>
          <p:nvPr/>
        </p:nvSpPr>
        <p:spPr>
          <a:xfrm>
            <a:off x="1570962" y="479242"/>
            <a:ext cx="8708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뉴스기사 감성분석</a:t>
            </a:r>
            <a:endParaRPr lang="en-US" altLang="ko-KR" sz="2400" kern="0" dirty="0">
              <a:ln>
                <a:solidFill>
                  <a:schemeClr val="accent3">
                    <a:lumMod val="40000"/>
                    <a:lumOff val="60000"/>
                    <a:alpha val="24000"/>
                  </a:schemeClr>
                </a:solidFill>
              </a:ln>
              <a:solidFill>
                <a:schemeClr val="accent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6B858E8F-91DF-4186-B9E4-61538092643D}"/>
              </a:ext>
            </a:extLst>
          </p:cNvPr>
          <p:cNvSpPr/>
          <p:nvPr/>
        </p:nvSpPr>
        <p:spPr>
          <a:xfrm rot="16200000">
            <a:off x="10821472" y="315972"/>
            <a:ext cx="243540" cy="22986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D963BD-0FA0-4EE4-A06D-DBF786624B3E}"/>
              </a:ext>
            </a:extLst>
          </p:cNvPr>
          <p:cNvSpPr txBox="1"/>
          <p:nvPr/>
        </p:nvSpPr>
        <p:spPr>
          <a:xfrm>
            <a:off x="1607104" y="222718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주가예측 프로젝트</a:t>
            </a:r>
          </a:p>
        </p:txBody>
      </p:sp>
      <p:pic>
        <p:nvPicPr>
          <p:cNvPr id="32" name="내용 개체 틀 5">
            <a:extLst>
              <a:ext uri="{FF2B5EF4-FFF2-40B4-BE49-F238E27FC236}">
                <a16:creationId xmlns:a16="http://schemas.microsoft.com/office/drawing/2014/main" id="{32DC67A9-6686-41ED-AB83-C0A8ABF99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95" y="4584841"/>
            <a:ext cx="4582164" cy="13255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67FD03A-099B-410B-91ED-48B387191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94" y="3318416"/>
            <a:ext cx="4582163" cy="12664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5117A93-DC42-4B53-AAA0-094BE6F97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95" y="1841766"/>
            <a:ext cx="4582162" cy="147665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71321" y="1617839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B757F-9735-4BCC-B1E9-3420F9CC769F}"/>
              </a:ext>
            </a:extLst>
          </p:cNvPr>
          <p:cNvSpPr/>
          <p:nvPr/>
        </p:nvSpPr>
        <p:spPr>
          <a:xfrm>
            <a:off x="6369712" y="1666800"/>
            <a:ext cx="3432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단순 단어비교 </a:t>
            </a:r>
            <a:r>
              <a:rPr lang="ko-KR" altLang="en-US" sz="2000" b="1" dirty="0" err="1">
                <a:solidFill>
                  <a:schemeClr val="accent1">
                    <a:lumMod val="75000"/>
                  </a:schemeClr>
                </a:solidFill>
              </a:rPr>
              <a:t>긍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·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부정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한계</a:t>
            </a:r>
          </a:p>
        </p:txBody>
      </p:sp>
    </p:spTree>
    <p:extLst>
      <p:ext uri="{BB962C8B-B14F-4D97-AF65-F5344CB8AC3E}">
        <p14:creationId xmlns:p14="http://schemas.microsoft.com/office/powerpoint/2010/main" val="2520432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그리기이(가) 표시된 사진&#10;&#10;자동 생성된 설명">
            <a:extLst>
              <a:ext uri="{FF2B5EF4-FFF2-40B4-BE49-F238E27FC236}">
                <a16:creationId xmlns:a16="http://schemas.microsoft.com/office/drawing/2014/main" id="{F456F08E-719E-440D-A16A-5A3B2A9B65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79" y="3813057"/>
            <a:ext cx="5111088" cy="2990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38345" y="2177051"/>
            <a:ext cx="5452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기사에 대한 데이터 셋이 없음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데이터 셋을 만들기에는 시간이 부족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보통은 영화 댓글 감성분석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평점이 있기에 긍정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부정 구분이 쉬움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영화 댓글 감성분석으로 기사분석을 해보려 했지만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정확도가 떨어짐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5" name="육각형 14"/>
          <p:cNvSpPr/>
          <p:nvPr/>
        </p:nvSpPr>
        <p:spPr>
          <a:xfrm rot="5400000">
            <a:off x="6282839" y="1801695"/>
            <a:ext cx="173747" cy="1497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0A158A1-40C0-40CA-A207-EA78F3D2B8F9}"/>
              </a:ext>
            </a:extLst>
          </p:cNvPr>
          <p:cNvCxnSpPr/>
          <p:nvPr/>
        </p:nvCxnSpPr>
        <p:spPr>
          <a:xfrm>
            <a:off x="699763" y="430903"/>
            <a:ext cx="101323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BBAA50-3F1F-45AE-B508-15A319F40556}"/>
              </a:ext>
            </a:extLst>
          </p:cNvPr>
          <p:cNvCxnSpPr/>
          <p:nvPr/>
        </p:nvCxnSpPr>
        <p:spPr>
          <a:xfrm>
            <a:off x="623822" y="430903"/>
            <a:ext cx="216998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8EF909-4DE8-4B9E-BEF8-E100409156C7}"/>
              </a:ext>
            </a:extLst>
          </p:cNvPr>
          <p:cNvSpPr/>
          <p:nvPr/>
        </p:nvSpPr>
        <p:spPr>
          <a:xfrm>
            <a:off x="331475" y="340313"/>
            <a:ext cx="1164238" cy="288032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DD8B5-CD24-4B63-8749-576CDC42B056}"/>
              </a:ext>
            </a:extLst>
          </p:cNvPr>
          <p:cNvSpPr txBox="1"/>
          <p:nvPr/>
        </p:nvSpPr>
        <p:spPr>
          <a:xfrm>
            <a:off x="430049" y="284274"/>
            <a:ext cx="1124617" cy="276999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돈조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6B858E8F-91DF-4186-B9E4-61538092643D}"/>
              </a:ext>
            </a:extLst>
          </p:cNvPr>
          <p:cNvSpPr/>
          <p:nvPr/>
        </p:nvSpPr>
        <p:spPr>
          <a:xfrm rot="16200000">
            <a:off x="10821472" y="315972"/>
            <a:ext cx="243540" cy="22986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D963BD-0FA0-4EE4-A06D-DBF786624B3E}"/>
              </a:ext>
            </a:extLst>
          </p:cNvPr>
          <p:cNvSpPr txBox="1"/>
          <p:nvPr/>
        </p:nvSpPr>
        <p:spPr>
          <a:xfrm>
            <a:off x="1607104" y="222718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주가예측 프로젝트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B757F-9735-4BCC-B1E9-3420F9CC769F}"/>
              </a:ext>
            </a:extLst>
          </p:cNvPr>
          <p:cNvSpPr/>
          <p:nvPr/>
        </p:nvSpPr>
        <p:spPr>
          <a:xfrm>
            <a:off x="6369712" y="1666800"/>
            <a:ext cx="3913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RNN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이용한 기사 감성분석 한계</a:t>
            </a:r>
            <a:endParaRPr lang="en-US" altLang="ko-KR" sz="2000" b="1" kern="0" dirty="0">
              <a:ln>
                <a:solidFill>
                  <a:schemeClr val="accent3">
                    <a:lumMod val="40000"/>
                    <a:lumOff val="60000"/>
                    <a:alpha val="24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23" name="내용 개체 틀 5">
            <a:extLst>
              <a:ext uri="{FF2B5EF4-FFF2-40B4-BE49-F238E27FC236}">
                <a16:creationId xmlns:a16="http://schemas.microsoft.com/office/drawing/2014/main" id="{EF50C147-97C5-4B61-9A1D-0E5185E97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45" y="3897221"/>
            <a:ext cx="5181600" cy="16393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66CE597-78DA-4FD3-85F0-E8BA6DE94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45" y="1721551"/>
            <a:ext cx="5181600" cy="160337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72820" y="1489353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FAEF0D-C484-4611-85F1-473A2B2B81A9}"/>
              </a:ext>
            </a:extLst>
          </p:cNvPr>
          <p:cNvSpPr/>
          <p:nvPr/>
        </p:nvSpPr>
        <p:spPr>
          <a:xfrm>
            <a:off x="1570962" y="479242"/>
            <a:ext cx="8708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뉴스기사 감성분석</a:t>
            </a:r>
            <a:endParaRPr lang="en-US" altLang="ko-KR" sz="2400" kern="0" dirty="0">
              <a:ln>
                <a:solidFill>
                  <a:schemeClr val="accent3">
                    <a:lumMod val="40000"/>
                    <a:lumOff val="60000"/>
                    <a:alpha val="24000"/>
                  </a:schemeClr>
                </a:solidFill>
              </a:ln>
              <a:solidFill>
                <a:schemeClr val="accent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580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 descr="그리기이(가) 표시된 사진&#10;&#10;자동 생성된 설명">
            <a:extLst>
              <a:ext uri="{FF2B5EF4-FFF2-40B4-BE49-F238E27FC236}">
                <a16:creationId xmlns:a16="http://schemas.microsoft.com/office/drawing/2014/main" id="{835C512A-87D9-460D-A6D1-17AE3C96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912" y="3804041"/>
            <a:ext cx="5111088" cy="2990160"/>
          </a:xfrm>
          <a:prstGeom prst="rect">
            <a:avLst/>
          </a:prstGeom>
        </p:spPr>
      </p:pic>
      <p:sp>
        <p:nvSpPr>
          <p:cNvPr id="15" name="육각형 14"/>
          <p:cNvSpPr/>
          <p:nvPr/>
        </p:nvSpPr>
        <p:spPr>
          <a:xfrm rot="5400000">
            <a:off x="6342105" y="1659168"/>
            <a:ext cx="173747" cy="1497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0A158A1-40C0-40CA-A207-EA78F3D2B8F9}"/>
              </a:ext>
            </a:extLst>
          </p:cNvPr>
          <p:cNvCxnSpPr/>
          <p:nvPr/>
        </p:nvCxnSpPr>
        <p:spPr>
          <a:xfrm>
            <a:off x="699763" y="430903"/>
            <a:ext cx="101323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BBAA50-3F1F-45AE-B508-15A319F40556}"/>
              </a:ext>
            </a:extLst>
          </p:cNvPr>
          <p:cNvCxnSpPr/>
          <p:nvPr/>
        </p:nvCxnSpPr>
        <p:spPr>
          <a:xfrm>
            <a:off x="623822" y="430903"/>
            <a:ext cx="216998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8EF909-4DE8-4B9E-BEF8-E100409156C7}"/>
              </a:ext>
            </a:extLst>
          </p:cNvPr>
          <p:cNvSpPr/>
          <p:nvPr/>
        </p:nvSpPr>
        <p:spPr>
          <a:xfrm>
            <a:off x="331475" y="340313"/>
            <a:ext cx="1164238" cy="288032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  <a:latin typeface="08서울남산체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1DD8B5-CD24-4B63-8749-576CDC42B056}"/>
              </a:ext>
            </a:extLst>
          </p:cNvPr>
          <p:cNvSpPr txBox="1"/>
          <p:nvPr/>
        </p:nvSpPr>
        <p:spPr>
          <a:xfrm>
            <a:off x="430049" y="284274"/>
            <a:ext cx="1124617" cy="276999"/>
          </a:xfrm>
          <a:prstGeom prst="rect">
            <a:avLst/>
          </a:prstGeom>
          <a:solidFill>
            <a:schemeClr val="accent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3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돈조</a:t>
            </a:r>
            <a:endParaRPr lang="ko-KR" altLang="en-US" sz="1200" spc="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6B858E8F-91DF-4186-B9E4-61538092643D}"/>
              </a:ext>
            </a:extLst>
          </p:cNvPr>
          <p:cNvSpPr/>
          <p:nvPr/>
        </p:nvSpPr>
        <p:spPr>
          <a:xfrm rot="16200000">
            <a:off x="10821472" y="315972"/>
            <a:ext cx="243540" cy="229860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D963BD-0FA0-4EE4-A06D-DBF786624B3E}"/>
              </a:ext>
            </a:extLst>
          </p:cNvPr>
          <p:cNvSpPr txBox="1"/>
          <p:nvPr/>
        </p:nvSpPr>
        <p:spPr>
          <a:xfrm>
            <a:off x="1607104" y="222718"/>
            <a:ext cx="169361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주가예측 프로젝트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FB757F-9735-4BCC-B1E9-3420F9CC769F}"/>
              </a:ext>
            </a:extLst>
          </p:cNvPr>
          <p:cNvSpPr/>
          <p:nvPr/>
        </p:nvSpPr>
        <p:spPr>
          <a:xfrm>
            <a:off x="6564445" y="1558879"/>
            <a:ext cx="2196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감성분석 대신</a:t>
            </a:r>
            <a:r>
              <a:rPr lang="en-US" altLang="ko-KR" sz="2000" dirty="0"/>
              <a:t>,</a:t>
            </a:r>
            <a:endParaRPr lang="en-US" altLang="ko-KR" sz="2000" b="1" kern="0" dirty="0">
              <a:ln>
                <a:solidFill>
                  <a:schemeClr val="accent3">
                    <a:lumMod val="40000"/>
                    <a:lumOff val="60000"/>
                    <a:alpha val="24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DFAEF0D-C484-4611-85F1-473A2B2B81A9}"/>
              </a:ext>
            </a:extLst>
          </p:cNvPr>
          <p:cNvSpPr/>
          <p:nvPr/>
        </p:nvSpPr>
        <p:spPr>
          <a:xfrm>
            <a:off x="1570962" y="479242"/>
            <a:ext cx="8708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뉴스기사 감성분석</a:t>
            </a:r>
            <a:endParaRPr lang="en-US" altLang="ko-KR" sz="2400" kern="0" dirty="0">
              <a:ln>
                <a:solidFill>
                  <a:schemeClr val="accent3">
                    <a:lumMod val="40000"/>
                    <a:lumOff val="60000"/>
                    <a:alpha val="24000"/>
                  </a:schemeClr>
                </a:solidFill>
              </a:ln>
              <a:solidFill>
                <a:schemeClr val="accent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21" name="내용 개체 틀 5">
            <a:extLst>
              <a:ext uri="{FF2B5EF4-FFF2-40B4-BE49-F238E27FC236}">
                <a16:creationId xmlns:a16="http://schemas.microsoft.com/office/drawing/2014/main" id="{DB45AA22-AFD3-4518-AC26-8BA1A9E0A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14" y="1391246"/>
            <a:ext cx="3984723" cy="254013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05F8710-4208-43CC-9B40-6A93C6EB4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66" y="3883804"/>
            <a:ext cx="4286250" cy="2540131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623822" y="1213451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2B8FF2F1-1B31-4979-A3BA-8D414F85ED1C}"/>
              </a:ext>
            </a:extLst>
          </p:cNvPr>
          <p:cNvSpPr txBox="1">
            <a:spLocks/>
          </p:cNvSpPr>
          <p:nvPr/>
        </p:nvSpPr>
        <p:spPr>
          <a:xfrm>
            <a:off x="5925171" y="2197530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선형 회귀를 이용한 간단한 주가예측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과거 주가데이터 전부를 받아온 후에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데이터를 하나씩 앞으로 옮긴 컬럼을 하나 더 추가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그리고 맨 뒤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30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일 치를 삭제 후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선형회귀를 이용해 예측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43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2EDE99D-7009-4AD5-9BC2-6F95301E6909}"/>
              </a:ext>
            </a:extLst>
          </p:cNvPr>
          <p:cNvSpPr/>
          <p:nvPr/>
        </p:nvSpPr>
        <p:spPr>
          <a:xfrm>
            <a:off x="-9340" y="-234"/>
            <a:ext cx="12201340" cy="6858233"/>
          </a:xfrm>
          <a:prstGeom prst="rect">
            <a:avLst/>
          </a:prstGeom>
          <a:blipFill dpi="0" rotWithShape="1">
            <a:blip r:embed="rId2">
              <a:alphaModFix amt="13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/>
          <p:cNvSpPr/>
          <p:nvPr/>
        </p:nvSpPr>
        <p:spPr>
          <a:xfrm rot="16200000">
            <a:off x="4681915" y="1728575"/>
            <a:ext cx="3603246" cy="3400847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육각형 13"/>
          <p:cNvSpPr/>
          <p:nvPr/>
        </p:nvSpPr>
        <p:spPr>
          <a:xfrm rot="16200000">
            <a:off x="4294378" y="1728576"/>
            <a:ext cx="3603246" cy="340084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육각형 14"/>
          <p:cNvSpPr/>
          <p:nvPr/>
        </p:nvSpPr>
        <p:spPr>
          <a:xfrm rot="16200000">
            <a:off x="4032870" y="2779953"/>
            <a:ext cx="2521486" cy="2379851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제목 72"/>
          <p:cNvSpPr txBox="1">
            <a:spLocks/>
          </p:cNvSpPr>
          <p:nvPr/>
        </p:nvSpPr>
        <p:spPr>
          <a:xfrm>
            <a:off x="3629024" y="3073837"/>
            <a:ext cx="4933952" cy="6733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211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98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2114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cs typeface="Tahoma" panose="020B0604030504040204" pitchFamily="34" charset="0"/>
              </a:rPr>
              <a:t>Q&amp;A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687036" y="3003110"/>
            <a:ext cx="28179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687036" y="3844871"/>
            <a:ext cx="281792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171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육각형 12"/>
          <p:cNvSpPr/>
          <p:nvPr/>
        </p:nvSpPr>
        <p:spPr>
          <a:xfrm rot="16200000">
            <a:off x="4681915" y="1728575"/>
            <a:ext cx="3603246" cy="3400847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육각형 13"/>
          <p:cNvSpPr/>
          <p:nvPr/>
        </p:nvSpPr>
        <p:spPr>
          <a:xfrm rot="16200000">
            <a:off x="4294378" y="1728576"/>
            <a:ext cx="3603246" cy="340084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육각형 14"/>
          <p:cNvSpPr/>
          <p:nvPr/>
        </p:nvSpPr>
        <p:spPr>
          <a:xfrm rot="16200000">
            <a:off x="4032870" y="2779953"/>
            <a:ext cx="2521486" cy="2379851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79488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6" name="제목 72"/>
          <p:cNvSpPr txBox="1">
            <a:spLocks/>
          </p:cNvSpPr>
          <p:nvPr/>
        </p:nvSpPr>
        <p:spPr>
          <a:xfrm>
            <a:off x="3629024" y="3073837"/>
            <a:ext cx="4933952" cy="67336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2114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98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2114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  <a:cs typeface="Tahoma" panose="020B0604030504040204" pitchFamily="34" charset="0"/>
              </a:rPr>
              <a:t>THANK YOU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08서울남산체 M" panose="02020603020101020101" pitchFamily="18" charset="-127"/>
              <a:ea typeface="08서울남산체 M" panose="02020603020101020101" pitchFamily="18" charset="-127"/>
              <a:cs typeface="Tahoma" panose="020B060403050404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687036" y="3003110"/>
            <a:ext cx="28179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687036" y="3844871"/>
            <a:ext cx="28179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E3460D6-E8BA-4784-A6E2-C912DD727E95}"/>
              </a:ext>
            </a:extLst>
          </p:cNvPr>
          <p:cNvSpPr txBox="1"/>
          <p:nvPr/>
        </p:nvSpPr>
        <p:spPr>
          <a:xfrm>
            <a:off x="4642064" y="477843"/>
            <a:ext cx="315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Lucida Calligraphy" panose="020B0604020202020204" pitchFamily="66" charset="0"/>
              </a:rPr>
              <a:t>Don Joe</a:t>
            </a:r>
            <a:endParaRPr lang="ko-KR" altLang="en-US" sz="5400" b="1" dirty="0">
              <a:solidFill>
                <a:schemeClr val="accent1">
                  <a:lumMod val="75000"/>
                </a:schemeClr>
              </a:solidFill>
              <a:latin typeface="Lucida Calligraphy" panose="020B06040202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4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201C91-3E2A-4B81-AD22-5868A7B3E4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alphaModFix amt="13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1039348" y="330875"/>
            <a:ext cx="9941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NAME OF SUBJECT</a:t>
            </a:r>
            <a:endParaRPr lang="ko-KR" altLang="en-US" sz="7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582790-36C0-4574-B1A0-72D224BB5383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70962" y="479242"/>
              <a:ext cx="33714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몬테카를로 시뮬레이션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1228" name="육각형 1227"/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173879" y="3510202"/>
            <a:ext cx="1071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600" dirty="0">
                <a:solidFill>
                  <a:schemeClr val="accent1"/>
                </a:solidFill>
              </a:rPr>
              <a:t>몬테카를로 모델을 활용한 </a:t>
            </a:r>
            <a:r>
              <a:rPr lang="en-US" altLang="ko-KR" sz="1600" dirty="0">
                <a:solidFill>
                  <a:schemeClr val="accent1"/>
                </a:solidFill>
              </a:rPr>
              <a:t>Facebook Prophet </a:t>
            </a:r>
            <a:r>
              <a:rPr lang="ko-KR" altLang="en-US" sz="1600" dirty="0">
                <a:solidFill>
                  <a:schemeClr val="accent1"/>
                </a:solidFill>
              </a:rPr>
              <a:t>모델과 단순 </a:t>
            </a:r>
            <a:r>
              <a:rPr lang="en-US" altLang="ko-KR" sz="1600" dirty="0">
                <a:solidFill>
                  <a:schemeClr val="accent1"/>
                </a:solidFill>
              </a:rPr>
              <a:t>Facebook Prophet</a:t>
            </a:r>
            <a:r>
              <a:rPr lang="ko-KR" altLang="en-US" sz="1600" dirty="0">
                <a:solidFill>
                  <a:schemeClr val="accent1"/>
                </a:solidFill>
              </a:rPr>
              <a:t>을 활용한 시계열 예측의 정확도 비교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886140" y="2593747"/>
            <a:ext cx="110065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 </a:t>
            </a:r>
            <a:r>
              <a:rPr lang="en-US" altLang="ko-KR" sz="32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" </a:t>
            </a:r>
            <a:r>
              <a:rPr lang="ko-KR" altLang="en-US" sz="32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주가에 시계열 예측보다 더 재밌는 방법이 뭐가 있을까</a:t>
            </a:r>
            <a:r>
              <a:rPr lang="en-US" altLang="ko-KR" sz="32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?"</a:t>
            </a:r>
            <a:endParaRPr lang="en-US" altLang="ko-KR" sz="2800" kern="0" dirty="0">
              <a:ln>
                <a:solidFill>
                  <a:schemeClr val="accent3">
                    <a:lumMod val="40000"/>
                    <a:lumOff val="60000"/>
                    <a:alpha val="24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02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717BF921-E95E-47A8-B1BD-F9A84660F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5181" y="2343201"/>
            <a:ext cx="3143870" cy="3243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49171" y="3131357"/>
            <a:ext cx="5452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</a:rPr>
              <a:t>큰 수의 법칙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</a:rPr>
              <a:t>: 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큰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모집단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에서 무작위로 뽑은 표본의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평균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이 전체 모집단의 평균과 가까울 가능성이 높다는 법칙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defRPr/>
            </a:pPr>
            <a:endParaRPr lang="ko-KR" altLang="en-US" sz="12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</a:endParaRPr>
          </a:p>
          <a:p>
            <a:pPr lvl="0">
              <a:defRPr/>
            </a:pP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사용 처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: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미지수의 근사치를 얻고 싶을 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defRPr/>
            </a:pPr>
            <a:endParaRPr lang="ko-KR" altLang="en-US" sz="12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ex)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파이 값을 얻고 싶을 때</a:t>
            </a:r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.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</a:rPr>
              <a:t>랜덤포레스트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highlight>
                <a:srgbClr val="FFFFFF"/>
              </a:highligh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01853" y="2171328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15" name="육각형 14"/>
          <p:cNvSpPr/>
          <p:nvPr/>
        </p:nvSpPr>
        <p:spPr>
          <a:xfrm rot="5400000">
            <a:off x="6352960" y="2758709"/>
            <a:ext cx="173747" cy="1497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02343" y="2684878"/>
            <a:ext cx="21964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 b="1" dirty="0">
                <a:solidFill>
                  <a:schemeClr val="accent1"/>
                </a:solidFill>
              </a:rPr>
              <a:t>몬테카를로 방식이란</a:t>
            </a:r>
            <a:r>
              <a:rPr lang="en-US" altLang="ko-KR" sz="1600" b="1" dirty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2" y="479242"/>
              <a:ext cx="33714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몬테카를로 시뮬레이션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12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72786" y="2712118"/>
            <a:ext cx="5452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실제 몬테카를로 모델을 활용한 주식 예측은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</a:rPr>
              <a:t>효과를 보기 어려움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04822" y="2396153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15" name="육각형 14"/>
          <p:cNvSpPr/>
          <p:nvPr/>
        </p:nvSpPr>
        <p:spPr>
          <a:xfrm rot="5400000">
            <a:off x="577789" y="931984"/>
            <a:ext cx="173747" cy="1497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656634"/>
            <a:chOff x="331475" y="222718"/>
            <a:chExt cx="10726697" cy="6566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2" y="479242"/>
              <a:ext cx="473719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" altLang="ko-KR" sz="2000" dirty="0">
                  <a:solidFill>
                    <a:schemeClr val="accent1">
                      <a:lumMod val="75000"/>
                    </a:schemeClr>
                  </a:solidFill>
                </a:rPr>
                <a:t>몬테카를로 시뮬레이션 주식 적용 적용 </a:t>
              </a:r>
              <a:endParaRPr lang="en-US" altLang="ko-KR" sz="20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pic>
        <p:nvPicPr>
          <p:cNvPr id="23" name="Google Shape;68;p15">
            <a:extLst>
              <a:ext uri="{FF2B5EF4-FFF2-40B4-BE49-F238E27FC236}">
                <a16:creationId xmlns:a16="http://schemas.microsoft.com/office/drawing/2014/main" id="{1885884F-7BE9-48A4-8E5F-11D462DE614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653" y="2639538"/>
            <a:ext cx="5353067" cy="32415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260B0F-F922-4084-9E1D-6362B9B35CBD}"/>
              </a:ext>
            </a:extLst>
          </p:cNvPr>
          <p:cNvSpPr txBox="1"/>
          <p:nvPr/>
        </p:nvSpPr>
        <p:spPr>
          <a:xfrm>
            <a:off x="661105" y="931202"/>
            <a:ext cx="10397067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주식 예측 모델에 주식의 수익률과 변동률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그리고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0 ~ 1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사이의 랜덤 값을 통해 무수히 많은 시뮬레이션을 통해 얻어낸 샘플로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큰 수의 법칙을 활용해 미래 주식값의 모집단의 평균을 예측하는 것이다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</a:rPr>
              <a:t>하지만</a:t>
            </a:r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12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76;p16">
            <a:extLst>
              <a:ext uri="{FF2B5EF4-FFF2-40B4-BE49-F238E27FC236}">
                <a16:creationId xmlns:a16="http://schemas.microsoft.com/office/drawing/2014/main" id="{F616A0A2-894D-4F53-BC61-1364294EFDA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3594" y="2052474"/>
            <a:ext cx="5181597" cy="291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417076" y="2212530"/>
            <a:ext cx="5452534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이상 값이 발생했을 경우 다시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</a:rPr>
              <a:t>기대값으로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 회귀할 것이라 믿는 것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2133"/>
              </a:spcBef>
            </a:pP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ex)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</a:rPr>
              <a:t>룰렛에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24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번 동안 검은 색이 나오자 수많은 사람이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25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번째에는 빨간색이 나올 것이라 배팅함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2133"/>
              </a:spcBef>
            </a:pP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-&gt;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작은 샘플의 이상치만으로 이상적 기대치로의 회귀를 기대함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spcBef>
                <a:spcPts val="2133"/>
              </a:spcBef>
              <a:spcAft>
                <a:spcPts val="2133"/>
              </a:spcAft>
            </a:pP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</a:rPr>
              <a:t>-&gt;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몬테카를로 방식도 몇번의 시뮬레이션을 돌려야 미래의 모집단을 얻을 지 알 수 없는 상황에서 미래의 평균값이 나올 것이라 예측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23822" y="1801467"/>
            <a:ext cx="405546" cy="515620"/>
            <a:chOff x="7298151" y="1228908"/>
            <a:chExt cx="405546" cy="515620"/>
          </a:xfrm>
        </p:grpSpPr>
        <p:sp>
          <p:nvSpPr>
            <p:cNvPr id="13" name="육각형 12"/>
            <p:cNvSpPr/>
            <p:nvPr/>
          </p:nvSpPr>
          <p:spPr>
            <a:xfrm rot="16200000">
              <a:off x="7288496" y="1410436"/>
              <a:ext cx="343747" cy="324437"/>
            </a:xfrm>
            <a:prstGeom prst="hexagon">
              <a:avLst/>
            </a:prstGeom>
            <a:noFill/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4" name="육각형 13"/>
            <p:cNvSpPr/>
            <p:nvPr/>
          </p:nvSpPr>
          <p:spPr>
            <a:xfrm rot="16200000">
              <a:off x="7369605" y="1238563"/>
              <a:ext cx="343747" cy="324437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15" name="육각형 14"/>
          <p:cNvSpPr/>
          <p:nvPr/>
        </p:nvSpPr>
        <p:spPr>
          <a:xfrm rot="5400000">
            <a:off x="6405094" y="1873251"/>
            <a:ext cx="173747" cy="149782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0EA676-09EC-4ED6-BF34-78D5FA13E940}"/>
              </a:ext>
            </a:extLst>
          </p:cNvPr>
          <p:cNvGrpSpPr/>
          <p:nvPr/>
        </p:nvGrpSpPr>
        <p:grpSpPr>
          <a:xfrm>
            <a:off x="331475" y="222718"/>
            <a:ext cx="10726697" cy="656634"/>
            <a:chOff x="331475" y="222718"/>
            <a:chExt cx="10726697" cy="65663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D311122-1398-4CC0-8055-BE3161BA7ECA}"/>
                </a:ext>
              </a:extLst>
            </p:cNvPr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3B58B1E-10BB-4C73-BADD-BB86420888D7}"/>
                </a:ext>
              </a:extLst>
            </p:cNvPr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C8DA391-5993-4AD6-9F5A-8A803709F924}"/>
                </a:ext>
              </a:extLst>
            </p:cNvPr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258CDC-5FA3-4B9D-A8CF-96C13E37DF0B}"/>
                </a:ext>
              </a:extLst>
            </p:cNvPr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845C08-0758-49BD-AF44-BB641220FC34}"/>
                </a:ext>
              </a:extLst>
            </p:cNvPr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F57B398-C261-45C5-B6E3-777707E0E4BF}"/>
                </a:ext>
              </a:extLst>
            </p:cNvPr>
            <p:cNvSpPr/>
            <p:nvPr/>
          </p:nvSpPr>
          <p:spPr>
            <a:xfrm>
              <a:off x="1570962" y="479242"/>
              <a:ext cx="62760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" altLang="ko-KR" sz="2000" dirty="0">
                  <a:solidFill>
                    <a:schemeClr val="accent1">
                      <a:lumMod val="75000"/>
                    </a:schemeClr>
                  </a:solidFill>
                </a:rPr>
                <a:t>몬테카를로 법칙으로 주식값을 예측하기 어려운 이유</a:t>
              </a:r>
              <a:endParaRPr lang="en-US" altLang="ko-KR" sz="20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32" name="육각형 31">
              <a:extLst>
                <a:ext uri="{FF2B5EF4-FFF2-40B4-BE49-F238E27FC236}">
                  <a16:creationId xmlns:a16="http://schemas.microsoft.com/office/drawing/2014/main" id="{DE6FABBD-C4BE-441C-B3AE-E92033C93C11}"/>
                </a:ext>
              </a:extLst>
            </p:cNvPr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9097F5-7054-4771-9A00-7FC0A97903DD}"/>
              </a:ext>
            </a:extLst>
          </p:cNvPr>
          <p:cNvSpPr txBox="1"/>
          <p:nvPr/>
        </p:nvSpPr>
        <p:spPr>
          <a:xfrm>
            <a:off x="6566859" y="1775881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도박사의 오류</a:t>
            </a:r>
          </a:p>
        </p:txBody>
      </p:sp>
    </p:spTree>
    <p:extLst>
      <p:ext uri="{BB962C8B-B14F-4D97-AF65-F5344CB8AC3E}">
        <p14:creationId xmlns:p14="http://schemas.microsoft.com/office/powerpoint/2010/main" val="919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64D6ED2-6C1A-40ED-8770-21B3606A5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E582790-36C0-4574-B1A0-72D224BB5383}"/>
              </a:ext>
            </a:extLst>
          </p:cNvPr>
          <p:cNvGrpSpPr/>
          <p:nvPr/>
        </p:nvGrpSpPr>
        <p:grpSpPr>
          <a:xfrm>
            <a:off x="331475" y="222718"/>
            <a:ext cx="10726697" cy="718189"/>
            <a:chOff x="331475" y="222718"/>
            <a:chExt cx="10726697" cy="718189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699763" y="430903"/>
              <a:ext cx="1013236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23822" y="430903"/>
              <a:ext cx="2169981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331475" y="340313"/>
              <a:ext cx="1164238" cy="288032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1"/>
                </a:solidFill>
                <a:latin typeface="08서울남산체 L" panose="0202060302010102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049" y="284274"/>
              <a:ext cx="1124617" cy="276999"/>
            </a:xfrm>
            <a:prstGeom prst="rect">
              <a:avLst/>
            </a:prstGeom>
            <a:solidFill>
              <a:schemeClr val="accent1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spc="3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돈조</a:t>
              </a:r>
              <a:endParaRPr lang="ko-KR" altLang="en-US" sz="12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07104" y="222718"/>
              <a:ext cx="16936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주가예측 프로젝트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70962" y="479242"/>
              <a:ext cx="33714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ko-KR" altLang="en-US" sz="2400" kern="0" dirty="0">
                  <a:ln>
                    <a:solidFill>
                      <a:schemeClr val="accent3">
                        <a:lumMod val="40000"/>
                        <a:lumOff val="60000"/>
                        <a:alpha val="24000"/>
                      </a:schemeClr>
                    </a:solidFill>
                  </a:ln>
                  <a:solidFill>
                    <a:schemeClr val="accent1"/>
                  </a:solidFill>
                  <a:latin typeface="08서울남산체 L" panose="02020603020101020101" pitchFamily="18" charset="-127"/>
                  <a:ea typeface="08서울남산체 L" panose="02020603020101020101" pitchFamily="18" charset="-127"/>
                </a:rPr>
                <a:t>몬테카를로 시뮬레이션</a:t>
              </a:r>
              <a:endParaRPr lang="en-US" altLang="ko-KR" sz="24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endParaRPr>
            </a:p>
          </p:txBody>
        </p:sp>
        <p:sp>
          <p:nvSpPr>
            <p:cNvPr id="1228" name="육각형 1227"/>
            <p:cNvSpPr/>
            <p:nvPr/>
          </p:nvSpPr>
          <p:spPr>
            <a:xfrm rot="16200000">
              <a:off x="10821472" y="315972"/>
              <a:ext cx="243540" cy="229860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79488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65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98740" y="2710187"/>
            <a:ext cx="121238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28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 " </a:t>
            </a:r>
            <a:r>
              <a:rPr lang="en" altLang="ko-KR" sz="2800" dirty="0">
                <a:solidFill>
                  <a:schemeClr val="accent1">
                    <a:lumMod val="75000"/>
                  </a:schemeClr>
                </a:solidFill>
              </a:rPr>
              <a:t>그렇다면 몬테카를로 방식을 어떻게 해야 더 정확하게 만들 수 있을까</a:t>
            </a:r>
            <a:r>
              <a:rPr lang="en" altLang="ko-KR" sz="3200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r>
              <a:rPr lang="en-US" altLang="ko-KR" sz="3200" kern="0" dirty="0">
                <a:ln>
                  <a:solidFill>
                    <a:schemeClr val="accent3">
                      <a:lumMod val="40000"/>
                      <a:lumOff val="60000"/>
                      <a:alpha val="24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tvN 즐거운이야기 Medium" panose="02020603020101020101" pitchFamily="18" charset="-127"/>
                <a:ea typeface="tvN 즐거운이야기 Medium" panose="02020603020101020101" pitchFamily="18" charset="-127"/>
              </a:rPr>
              <a:t>"</a:t>
            </a:r>
            <a:endParaRPr lang="en-US" altLang="ko-KR" sz="2800" kern="0" dirty="0">
              <a:ln>
                <a:solidFill>
                  <a:schemeClr val="accent3">
                    <a:lumMod val="40000"/>
                    <a:lumOff val="60000"/>
                    <a:alpha val="24000"/>
                  </a:schemeClr>
                </a:solidFill>
              </a:ln>
              <a:solidFill>
                <a:schemeClr val="accent1">
                  <a:lumMod val="75000"/>
                </a:schemeClr>
              </a:solidFill>
              <a:latin typeface="tvN 즐거운이야기 Medium" panose="02020603020101020101" pitchFamily="18" charset="-127"/>
              <a:ea typeface="tvN 즐거운이야기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155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1727</Words>
  <Application>Microsoft Office PowerPoint</Application>
  <PresentationFormat>와이드스크린</PresentationFormat>
  <Paragraphs>507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Arial</vt:lpstr>
      <vt:lpstr>12롯데마트드림Light</vt:lpstr>
      <vt:lpstr>08서울남산체 M</vt:lpstr>
      <vt:lpstr>Wingdings</vt:lpstr>
      <vt:lpstr>tvN 즐거운이야기 Medium</vt:lpstr>
      <vt:lpstr>Lucida Calligraphy</vt:lpstr>
      <vt:lpstr>08서울남산체 B</vt:lpstr>
      <vt:lpstr>08서울남산체 EB</vt:lpstr>
      <vt:lpstr>맑은 고딕</vt:lpstr>
      <vt:lpstr>08서울남산체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Hyegyoung moon</cp:lastModifiedBy>
  <cp:revision>123</cp:revision>
  <dcterms:created xsi:type="dcterms:W3CDTF">2017-06-18T20:23:37Z</dcterms:created>
  <dcterms:modified xsi:type="dcterms:W3CDTF">2020-07-16T05:00:23Z</dcterms:modified>
</cp:coreProperties>
</file>